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25"/>
  </p:handoutMasterIdLst>
  <p:sldIdLst>
    <p:sldId id="286" r:id="rId2"/>
    <p:sldId id="299" r:id="rId3"/>
    <p:sldId id="256" r:id="rId4"/>
    <p:sldId id="292" r:id="rId5"/>
    <p:sldId id="297" r:id="rId6"/>
    <p:sldId id="298" r:id="rId7"/>
    <p:sldId id="257" r:id="rId8"/>
    <p:sldId id="258" r:id="rId9"/>
    <p:sldId id="259" r:id="rId10"/>
    <p:sldId id="271" r:id="rId11"/>
    <p:sldId id="272" r:id="rId12"/>
    <p:sldId id="273" r:id="rId13"/>
    <p:sldId id="289" r:id="rId14"/>
    <p:sldId id="260" r:id="rId15"/>
    <p:sldId id="290" r:id="rId16"/>
    <p:sldId id="287" r:id="rId17"/>
    <p:sldId id="300" r:id="rId18"/>
    <p:sldId id="267" r:id="rId19"/>
    <p:sldId id="294" r:id="rId20"/>
    <p:sldId id="266" r:id="rId21"/>
    <p:sldId id="268" r:id="rId22"/>
    <p:sldId id="301" r:id="rId23"/>
    <p:sldId id="30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CCFFCC"/>
    <a:srgbClr val="66CCFF"/>
    <a:srgbClr val="FF9933"/>
    <a:srgbClr val="CC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97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11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BCCF6-3943-4607-A9F8-B9D92BADD935}" type="datetimeFigureOut">
              <a:rPr lang="en-US" smtClean="0"/>
              <a:pPr/>
              <a:t>8/18/2011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D0ABF-5691-4689-89CA-EA4FB0172B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7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6148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9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294B62-24EB-4FC9-A579-F1CDFEBDB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F8943-2507-479A-8F6D-F36BF2FEF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623A9-FFCA-46FA-9F27-640EEF99D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668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75738A-E005-4BC0-A8AA-E7DA7DBB2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34B5F0-EBB1-470C-9C1B-48B2543526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CB756-375F-4A59-BD57-448C0F1CE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130E82-DB28-4C7F-8E73-5E928B3E3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38862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D8424C-B519-4BF3-8C3C-7ABBDB2A4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3C5AFB-49BE-4F63-B159-1909EDF22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C6E6-5436-46F1-8FE2-344D8480AC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732D3-6201-4DDC-B262-71A0701E1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3421A-A96B-4F4C-8869-D47A848CB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D8417-C205-4812-8FFA-9037437FC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25F58-1C16-40E4-9E9D-FD06C62E5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D9045-A325-4593-BB88-26BCD0556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A0014-412A-41D6-A0F6-6157C6A6F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7C7B2-E326-49A3-9CDB-7E4B97AB4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4" descr="minispir"/>
          <p:cNvPicPr>
            <a:picLocks noChangeAspect="1" noChangeArrowheads="1"/>
          </p:cNvPicPr>
          <p:nvPr/>
        </p:nvPicPr>
        <p:blipFill>
          <a:blip r:embed="rId19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5125" name="Picture 5" descr="minispir"/>
          <p:cNvPicPr>
            <a:picLocks noChangeAspect="1" noChangeArrowheads="1"/>
          </p:cNvPicPr>
          <p:nvPr/>
        </p:nvPicPr>
        <p:blipFill>
          <a:blip r:embed="rId19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01C247-A798-4832-A41F-7933937B79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colorado.edu/physics/2000/images/spacer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deckersfoods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amisci.org/af/sln/phantom/papercutting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162800" cy="1600200"/>
          </a:xfr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sz="2800">
                <a:latin typeface="Comic Sans MS" pitchFamily="66" charset="0"/>
              </a:rPr>
              <a:t>The Building Blocks of Matter: </a:t>
            </a:r>
            <a:br>
              <a:rPr lang="en-US" sz="2800">
                <a:latin typeface="Comic Sans MS" pitchFamily="66" charset="0"/>
              </a:rPr>
            </a:br>
            <a:r>
              <a:rPr lang="en-US" sz="2800" b="1" i="1" u="sng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Atoms</a:t>
            </a:r>
          </a:p>
        </p:txBody>
      </p:sp>
      <p:sp>
        <p:nvSpPr>
          <p:cNvPr id="45114" name="Oval 58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5" name="Oval 59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6" name="Oval 60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7" name="Oval 61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8" name="Oval 62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08" name="Oval 52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0" name="Oval 54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1" name="Oval 55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2" name="Oval 5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45070" name="Group 14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45071" name="Oval 15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2" name="Oval 16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3" name="Oval 1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1" name="Oval 45"/>
          <p:cNvSpPr>
            <a:spLocks noChangeArrowheads="1"/>
          </p:cNvSpPr>
          <p:nvPr/>
        </p:nvSpPr>
        <p:spPr bwMode="auto">
          <a:xfrm>
            <a:off x="58674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2" name="Oval 46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3" name="Oval 47"/>
          <p:cNvSpPr>
            <a:spLocks noChangeArrowheads="1"/>
          </p:cNvSpPr>
          <p:nvPr/>
        </p:nvSpPr>
        <p:spPr bwMode="auto">
          <a:xfrm>
            <a:off x="5867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4" name="Oval 48"/>
          <p:cNvSpPr>
            <a:spLocks noChangeArrowheads="1"/>
          </p:cNvSpPr>
          <p:nvPr/>
        </p:nvSpPr>
        <p:spPr bwMode="auto">
          <a:xfrm>
            <a:off x="3581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5" name="Oval 49"/>
          <p:cNvSpPr>
            <a:spLocks noChangeArrowheads="1"/>
          </p:cNvSpPr>
          <p:nvPr/>
        </p:nvSpPr>
        <p:spPr bwMode="auto">
          <a:xfrm>
            <a:off x="35052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6" name="Oval 50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13" name="Oval 57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1458 -0.00278 C 0.02153 -0.0162 0.02865 -0.03079 0.03559 -0.04954 C 0.05451 -0.10278 0.05955 -0.15486 0.04566 -0.16273 C 0.0316 -0.17222 0.00451 -0.13472 -0.01441 -0.08148 C -0.02448 -0.05347 -0.03038 -0.02685 -0.03247 -0.00671 C -0.03542 0.00926 -0.03646 0.02523 -0.03646 0.04398 C -0.03646 0.10394 -0.02344 0.15324 -0.00833 0.15324 C 0.0066 0.15324 0.01962 0.10394 0.01962 0.04398 C 0.01962 0.01597 0.01667 -0.01088 0.01163 -0.0294 C 0.00955 -0.04537 0.00451 -0.06273 -0.00139 -0.08009 C -0.02135 -0.13472 -0.04844 -0.17222 -0.0625 -0.16273 C -0.07639 -0.15347 -0.07135 -0.10278 -0.05139 -0.04815 C -0.0434 -0.02269 -0.03247 -0.00139 -0.02135 0.01319 C -0.01337 0.02662 -0.00434 0.03866 0.00764 0.05046 C 0.04358 0.08912 0.07951 0.10648 0.08958 0.09051 C 0.09861 0.07454 0.07865 0.03056 0.04253 -0.00671 C 0.0276 -0.02269 0.01163 -0.03472 -0.00139 -0.04282 C -0.01337 -0.05069 -0.02847 -0.05741 -0.04444 -0.06134 C -0.08837 -0.07477 -0.12639 -0.07083 -0.12934 -0.04954 C -0.13333 -0.0294 -0.10035 -0.00278 -0.05642 0.01065 C -0.03646 0.01597 -0.01736 0.01852 -0.00243 0.01713 C 0.01059 0.01713 0.02465 0.01458 0.03958 0.01065 C 0.08351 -0.00278 0.11667 -0.03079 0.1125 -0.05069 C 0.10955 -0.07083 0.07153 -0.07616 0.0276 -0.06273 C 0.0066 -0.05602 -0.0125 -0.04676 -0.02535 -0.03611 C -0.03646 -0.02801 -0.0474 -0.01875 -0.05937 -0.00671 C -0.09444 0.03194 -0.11545 0.07454 -0.10538 0.09051 C -0.09635 0.10648 -0.05937 0.08912 -0.02448 0.05185 C -0.00747 0.03333 0.0066 0.01458 0.01458 -0.00278 Z " pathEditMode="relative" rAng="0" ptsTypes="fffffffffffffffffffffffffffff">
                                      <p:cBhvr>
                                        <p:cTn id="10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64 C 0.23039 -0.45764 0.31459 -0.34815 0.31459 -0.21319 C 0.31459 -0.07847 0.23039 0.03125 0.12709 0.03125 C 0.02344 0.03125 -0.06041 -0.07847 -0.06041 -0.21319 C -0.06041 -0.34815 0.02344 -0.45764 0.12709 -0.45764 Z " pathEditMode="relative" rAng="0" ptsTypes="fffff">
                                      <p:cBhvr>
                                        <p:cTn id="14" dur="200" fill="hold"/>
                                        <p:tgtEl>
                                          <p:spTgt spid="45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6" dur="100" fill="hold"/>
                                        <p:tgtEl>
                                          <p:spTgt spid="45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8" dur="90" fill="hold"/>
                                        <p:tgtEl>
                                          <p:spTgt spid="45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20" dur="200" fill="hold"/>
                                        <p:tgtEl>
                                          <p:spTgt spid="45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22" dur="1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4" dur="9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6" dur="5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8" dur="15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0" grpId="1" animBg="1"/>
      <p:bldP spid="45085" grpId="0" animBg="1"/>
      <p:bldP spid="45086" grpId="0" animBg="1"/>
      <p:bldP spid="45101" grpId="0" animBg="1"/>
      <p:bldP spid="45102" grpId="0" animBg="1"/>
      <p:bldP spid="45103" grpId="0" animBg="1"/>
      <p:bldP spid="45104" grpId="0" animBg="1"/>
      <p:bldP spid="45105" grpId="0" animBg="1"/>
      <p:bldP spid="4510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Hydrogen (H) Atom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685800"/>
          </a:xfrm>
        </p:spPr>
        <p:txBody>
          <a:bodyPr/>
          <a:lstStyle/>
          <a:p>
            <a:r>
              <a:rPr lang="en-US" sz="2600">
                <a:latin typeface="Comic Sans MS" pitchFamily="66" charset="0"/>
              </a:rPr>
              <a:t>Notice the one electron in the first orbital</a:t>
            </a:r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4572000" y="3962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>
            <a:off x="4724400" y="2971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6658" name="Oval 34"/>
          <p:cNvSpPr>
            <a:spLocks noChangeArrowheads="1"/>
          </p:cNvSpPr>
          <p:nvPr/>
        </p:nvSpPr>
        <p:spPr bwMode="auto">
          <a:xfrm>
            <a:off x="3657600" y="3124200"/>
            <a:ext cx="2438400" cy="2362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2046288" y="5715000"/>
            <a:ext cx="5449887" cy="7207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Even though there are no neutrons present, </a:t>
            </a:r>
          </a:p>
          <a:p>
            <a:pPr algn="ctr"/>
            <a:r>
              <a:rPr lang="en-US" sz="2000">
                <a:latin typeface="Comic Sans MS" pitchFamily="66" charset="0"/>
              </a:rPr>
              <a:t>Hydrogen is still considered an atom</a:t>
            </a:r>
          </a:p>
        </p:txBody>
      </p:sp>
      <p:grpSp>
        <p:nvGrpSpPr>
          <p:cNvPr id="26667" name="Group 43"/>
          <p:cNvGrpSpPr>
            <a:grpSpLocks/>
          </p:cNvGrpSpPr>
          <p:nvPr/>
        </p:nvGrpSpPr>
        <p:grpSpPr bwMode="auto">
          <a:xfrm>
            <a:off x="1295400" y="2590800"/>
            <a:ext cx="1066800" cy="1752600"/>
            <a:chOff x="864" y="1776"/>
            <a:chExt cx="672" cy="1104"/>
          </a:xfrm>
        </p:grpSpPr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6666" name="Text Box 42"/>
            <p:cNvSpPr txBox="1">
              <a:spLocks noChangeArrowheads="1"/>
            </p:cNvSpPr>
            <p:nvPr/>
          </p:nvSpPr>
          <p:spPr bwMode="auto">
            <a:xfrm>
              <a:off x="1152" y="1824"/>
              <a:ext cx="32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1</a:t>
              </a:r>
            </a:p>
            <a:p>
              <a:endParaRPr lang="en-US" sz="2000" b="1"/>
            </a:p>
            <a:p>
              <a:r>
                <a:rPr lang="en-US" sz="2000" b="1"/>
                <a:t>= 0</a:t>
              </a:r>
            </a:p>
            <a:p>
              <a:endParaRPr lang="en-US" sz="2000" b="1"/>
            </a:p>
            <a:p>
              <a:r>
                <a:rPr lang="en-US" sz="2000" b="1"/>
                <a:t>= 1</a:t>
              </a:r>
            </a:p>
          </p:txBody>
        </p:sp>
      </p:grpSp>
      <p:sp>
        <p:nvSpPr>
          <p:cNvPr id="26668" name="Text Box 44"/>
          <p:cNvSpPr txBox="1">
            <a:spLocks noChangeArrowheads="1"/>
          </p:cNvSpPr>
          <p:nvPr/>
        </p:nvSpPr>
        <p:spPr bwMode="auto">
          <a:xfrm>
            <a:off x="7467600" y="3048000"/>
            <a:ext cx="1120775" cy="20859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>
                <a:latin typeface="Comic Sans MS" pitchFamily="66" charset="0"/>
              </a:rPr>
              <a:t>can fit in the 1</a:t>
            </a:r>
            <a:r>
              <a:rPr lang="en-US" sz="1600" baseline="30000">
                <a:latin typeface="Comic Sans MS" pitchFamily="66" charset="0"/>
              </a:rPr>
              <a:t>st</a:t>
            </a:r>
            <a:r>
              <a:rPr lang="en-US" sz="1600">
                <a:latin typeface="Comic Sans MS" pitchFamily="66" charset="0"/>
              </a:rPr>
              <a:t> </a:t>
            </a:r>
          </a:p>
          <a:p>
            <a:pPr algn="ctr"/>
            <a:r>
              <a:rPr lang="en-US" sz="160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0.00557 C 0.07692 0.00557 0.13751 0.08226 0.13751 0.17795 C 0.13751 0.27225 0.07692 0.35033 0.00348 0.35033 C -0.07013 0.35033 -0.12916 0.27225 -0.12916 0.17795 C -0.12916 0.08226 -0.07013 0.00557 0.00348 0.00557 Z " pathEditMode="fixed" rAng="0" ptsTypes="fffff">
                                      <p:cBhvr>
                                        <p:cTn id="10" dur="9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47" grpId="0" animBg="1"/>
      <p:bldP spid="26659" grpId="0" animBg="1"/>
      <p:bldP spid="266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Oxygen (O) Atom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1066800"/>
          </a:xfrm>
        </p:spPr>
        <p:txBody>
          <a:bodyPr/>
          <a:lstStyle/>
          <a:p>
            <a:r>
              <a:rPr lang="en-US" sz="2400">
                <a:latin typeface="Comic Sans MS" pitchFamily="66" charset="0"/>
              </a:rPr>
              <a:t>Notice the two electrons in the first orbital/level and the six in the second </a:t>
            </a:r>
          </a:p>
        </p:txBody>
      </p:sp>
      <p:sp>
        <p:nvSpPr>
          <p:cNvPr id="27679" name="Oval 31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0" name="Oval 32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1" name="Oval 33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2" name="Oval 34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3" name="Oval 35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4" name="Oval 36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5" name="Oval 37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6" name="Oval 38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7" name="Oval 39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27688" name="Group 40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27689" name="Oval 4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690" name="Oval 4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1" name="Oval 4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692" name="Oval 4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3" name="Oval 4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4" name="Oval 4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7695" name="Oval 47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6" name="Oval 48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7" name="Oval 49"/>
          <p:cNvSpPr>
            <a:spLocks noChangeArrowheads="1"/>
          </p:cNvSpPr>
          <p:nvPr/>
        </p:nvSpPr>
        <p:spPr bwMode="auto">
          <a:xfrm>
            <a:off x="5867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8" name="Oval 50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9" name="Oval 51"/>
          <p:cNvSpPr>
            <a:spLocks noChangeArrowheads="1"/>
          </p:cNvSpPr>
          <p:nvPr/>
        </p:nvSpPr>
        <p:spPr bwMode="auto">
          <a:xfrm>
            <a:off x="5791200" y="5867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0" name="Oval 52"/>
          <p:cNvSpPr>
            <a:spLocks noChangeArrowheads="1"/>
          </p:cNvSpPr>
          <p:nvPr/>
        </p:nvSpPr>
        <p:spPr bwMode="auto">
          <a:xfrm>
            <a:off x="36576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1" name="Oval 53"/>
          <p:cNvSpPr>
            <a:spLocks noChangeArrowheads="1"/>
          </p:cNvSpPr>
          <p:nvPr/>
        </p:nvSpPr>
        <p:spPr bwMode="auto">
          <a:xfrm>
            <a:off x="3581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2" name="Oval 54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3" name="Oval 55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704" name="Oval 56"/>
          <p:cNvSpPr>
            <a:spLocks noChangeArrowheads="1"/>
          </p:cNvSpPr>
          <p:nvPr/>
        </p:nvSpPr>
        <p:spPr bwMode="auto">
          <a:xfrm>
            <a:off x="3886200" y="36576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05" name="Oval 57"/>
          <p:cNvSpPr>
            <a:spLocks noChangeArrowheads="1"/>
          </p:cNvSpPr>
          <p:nvPr/>
        </p:nvSpPr>
        <p:spPr bwMode="auto">
          <a:xfrm>
            <a:off x="3048000" y="2743200"/>
            <a:ext cx="3505200" cy="35814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706" name="Group 58"/>
          <p:cNvGrpSpPr>
            <a:grpSpLocks/>
          </p:cNvGrpSpPr>
          <p:nvPr/>
        </p:nvGrpSpPr>
        <p:grpSpPr bwMode="auto">
          <a:xfrm>
            <a:off x="1295400" y="2590800"/>
            <a:ext cx="1066800" cy="1752600"/>
            <a:chOff x="864" y="1776"/>
            <a:chExt cx="672" cy="1104"/>
          </a:xfrm>
        </p:grpSpPr>
        <p:sp>
          <p:nvSpPr>
            <p:cNvPr id="27707" name="Rectangle 59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708" name="Oval 60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709" name="Oval 61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710" name="Oval 62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7711" name="Text Box 63"/>
            <p:cNvSpPr txBox="1">
              <a:spLocks noChangeArrowheads="1"/>
            </p:cNvSpPr>
            <p:nvPr/>
          </p:nvSpPr>
          <p:spPr bwMode="auto">
            <a:xfrm>
              <a:off x="1152" y="1824"/>
              <a:ext cx="32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8</a:t>
              </a:r>
            </a:p>
            <a:p>
              <a:endParaRPr lang="en-US" sz="2000" b="1"/>
            </a:p>
            <a:p>
              <a:r>
                <a:rPr lang="en-US" sz="2000" b="1"/>
                <a:t>= 8</a:t>
              </a:r>
            </a:p>
            <a:p>
              <a:endParaRPr lang="en-US" sz="2000" b="1"/>
            </a:p>
            <a:p>
              <a:r>
                <a:rPr lang="en-US" sz="2000" b="1"/>
                <a:t>= 8</a:t>
              </a:r>
            </a:p>
          </p:txBody>
        </p:sp>
      </p:grpSp>
      <p:sp>
        <p:nvSpPr>
          <p:cNvPr id="27712" name="Text Box 64"/>
          <p:cNvSpPr txBox="1">
            <a:spLocks noChangeArrowheads="1"/>
          </p:cNvSpPr>
          <p:nvPr/>
        </p:nvSpPr>
        <p:spPr bwMode="auto">
          <a:xfrm>
            <a:off x="7467600" y="3048000"/>
            <a:ext cx="1120775" cy="20859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>
                <a:latin typeface="Comic Sans MS" pitchFamily="66" charset="0"/>
              </a:rPr>
              <a:t>can fit in the 2</a:t>
            </a:r>
            <a:r>
              <a:rPr lang="en-US" sz="1600" baseline="30000">
                <a:latin typeface="Comic Sans MS" pitchFamily="66" charset="0"/>
              </a:rPr>
              <a:t>nd</a:t>
            </a:r>
            <a:r>
              <a:rPr lang="en-US" sz="1600">
                <a:latin typeface="Comic Sans MS" pitchFamily="66" charset="0"/>
              </a:rPr>
              <a:t> </a:t>
            </a:r>
          </a:p>
          <a:p>
            <a:pPr algn="ctr"/>
            <a:r>
              <a:rPr lang="en-US" sz="160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11" dur="9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3" dur="90" fill="hold"/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5" dur="90" fill="hold"/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7" dur="9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9" dur="9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1" dur="90" fill="hold"/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3" dur="9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5" dur="9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5" grpId="0" animBg="1"/>
      <p:bldP spid="27696" grpId="0" animBg="1"/>
      <p:bldP spid="27697" grpId="0" animBg="1"/>
      <p:bldP spid="27698" grpId="0" animBg="1"/>
      <p:bldP spid="27699" grpId="0" animBg="1"/>
      <p:bldP spid="27700" grpId="0" animBg="1"/>
      <p:bldP spid="27701" grpId="0" animBg="1"/>
      <p:bldP spid="27702" grpId="0" animBg="1"/>
      <p:bldP spid="277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Sodium (Na) Atom</a:t>
            </a:r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300">
                <a:latin typeface="Comic Sans MS" pitchFamily="66" charset="0"/>
              </a:rPr>
              <a:t>Notice the two electrons in the first orbital/level, eight in the second, and one in the third</a:t>
            </a:r>
          </a:p>
        </p:txBody>
      </p:sp>
      <p:sp>
        <p:nvSpPr>
          <p:cNvPr id="28927" name="Oval 1279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28" name="Oval 1280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29" name="Oval 1281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0" name="Oval 1282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1" name="Oval 1283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2" name="Oval 1284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3" name="Oval 1285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4" name="Oval 1286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5" name="Oval 1287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28936" name="Group 1288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28937" name="Oval 1289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8938" name="Oval 1290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39" name="Oval 1291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8940" name="Oval 1292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41" name="Oval 1293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42" name="Oval 1294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8943" name="Oval 1295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4" name="Oval 1296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5" name="Oval 1297"/>
          <p:cNvSpPr>
            <a:spLocks noChangeArrowheads="1"/>
          </p:cNvSpPr>
          <p:nvPr/>
        </p:nvSpPr>
        <p:spPr bwMode="auto">
          <a:xfrm>
            <a:off x="5867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6" name="Oval 1298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7" name="Oval 1299"/>
          <p:cNvSpPr>
            <a:spLocks noChangeArrowheads="1"/>
          </p:cNvSpPr>
          <p:nvPr/>
        </p:nvSpPr>
        <p:spPr bwMode="auto">
          <a:xfrm>
            <a:off x="5715000" y="5791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8" name="Oval 1300"/>
          <p:cNvSpPr>
            <a:spLocks noChangeArrowheads="1"/>
          </p:cNvSpPr>
          <p:nvPr/>
        </p:nvSpPr>
        <p:spPr bwMode="auto">
          <a:xfrm>
            <a:off x="3581400" y="5715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9" name="Oval 1301"/>
          <p:cNvSpPr>
            <a:spLocks noChangeArrowheads="1"/>
          </p:cNvSpPr>
          <p:nvPr/>
        </p:nvSpPr>
        <p:spPr bwMode="auto">
          <a:xfrm>
            <a:off x="3581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0" name="Oval 1302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1" name="Oval 1303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52" name="Oval 1304"/>
          <p:cNvSpPr>
            <a:spLocks noChangeArrowheads="1"/>
          </p:cNvSpPr>
          <p:nvPr/>
        </p:nvSpPr>
        <p:spPr bwMode="auto">
          <a:xfrm>
            <a:off x="3886200" y="36576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3" name="Oval 1305"/>
          <p:cNvSpPr>
            <a:spLocks noChangeArrowheads="1"/>
          </p:cNvSpPr>
          <p:nvPr/>
        </p:nvSpPr>
        <p:spPr bwMode="auto">
          <a:xfrm>
            <a:off x="3048000" y="2819400"/>
            <a:ext cx="35052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4" name="Oval 1306"/>
          <p:cNvSpPr>
            <a:spLocks noChangeArrowheads="1"/>
          </p:cNvSpPr>
          <p:nvPr/>
        </p:nvSpPr>
        <p:spPr bwMode="auto">
          <a:xfrm>
            <a:off x="4800600" y="6096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5" name="Oval 1307"/>
          <p:cNvSpPr>
            <a:spLocks noChangeArrowheads="1"/>
          </p:cNvSpPr>
          <p:nvPr/>
        </p:nvSpPr>
        <p:spPr bwMode="auto">
          <a:xfrm>
            <a:off x="4724400" y="2743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6" name="Oval 1308"/>
          <p:cNvSpPr>
            <a:spLocks noChangeArrowheads="1"/>
          </p:cNvSpPr>
          <p:nvPr/>
        </p:nvSpPr>
        <p:spPr bwMode="auto">
          <a:xfrm>
            <a:off x="2590800" y="2514600"/>
            <a:ext cx="4419600" cy="4038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7" name="Oval 1309"/>
          <p:cNvSpPr>
            <a:spLocks noChangeArrowheads="1"/>
          </p:cNvSpPr>
          <p:nvPr/>
        </p:nvSpPr>
        <p:spPr bwMode="auto">
          <a:xfrm>
            <a:off x="6934200" y="4419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grpSp>
        <p:nvGrpSpPr>
          <p:cNvPr id="28958" name="Group 1310"/>
          <p:cNvGrpSpPr>
            <a:grpSpLocks/>
          </p:cNvGrpSpPr>
          <p:nvPr/>
        </p:nvGrpSpPr>
        <p:grpSpPr bwMode="auto">
          <a:xfrm>
            <a:off x="1295400" y="2590800"/>
            <a:ext cx="1103313" cy="1752600"/>
            <a:chOff x="864" y="1776"/>
            <a:chExt cx="695" cy="1104"/>
          </a:xfrm>
        </p:grpSpPr>
        <p:sp>
          <p:nvSpPr>
            <p:cNvPr id="28959" name="Rectangle 1311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8960" name="Oval 1312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8961" name="Oval 1313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62" name="Oval 1314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8963" name="Text Box 1315"/>
            <p:cNvSpPr txBox="1">
              <a:spLocks noChangeArrowheads="1"/>
            </p:cNvSpPr>
            <p:nvPr/>
          </p:nvSpPr>
          <p:spPr bwMode="auto">
            <a:xfrm>
              <a:off x="1152" y="1824"/>
              <a:ext cx="40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11</a:t>
              </a:r>
            </a:p>
            <a:p>
              <a:endParaRPr lang="en-US" sz="2000" b="1"/>
            </a:p>
            <a:p>
              <a:r>
                <a:rPr lang="en-US" sz="2000" b="1"/>
                <a:t>= 12</a:t>
              </a:r>
            </a:p>
            <a:p>
              <a:endParaRPr lang="en-US" sz="2000" b="1"/>
            </a:p>
            <a:p>
              <a:r>
                <a:rPr lang="en-US" sz="2000" b="1"/>
                <a:t>= 11</a:t>
              </a:r>
            </a:p>
          </p:txBody>
        </p:sp>
      </p:grpSp>
      <p:sp>
        <p:nvSpPr>
          <p:cNvPr id="28964" name="Text Box 1316"/>
          <p:cNvSpPr txBox="1">
            <a:spLocks noChangeArrowheads="1"/>
          </p:cNvSpPr>
          <p:nvPr/>
        </p:nvSpPr>
        <p:spPr bwMode="auto">
          <a:xfrm>
            <a:off x="7467600" y="3124200"/>
            <a:ext cx="1120775" cy="20859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>
                <a:latin typeface="Comic Sans MS" pitchFamily="66" charset="0"/>
              </a:rPr>
              <a:t>can fit in the 3</a:t>
            </a:r>
            <a:r>
              <a:rPr lang="en-US" sz="1600" baseline="30000">
                <a:latin typeface="Comic Sans MS" pitchFamily="66" charset="0"/>
              </a:rPr>
              <a:t>rd</a:t>
            </a:r>
            <a:r>
              <a:rPr lang="en-US" sz="1600">
                <a:latin typeface="Comic Sans MS" pitchFamily="66" charset="0"/>
              </a:rPr>
              <a:t>  </a:t>
            </a:r>
          </a:p>
          <a:p>
            <a:pPr algn="ctr"/>
            <a:r>
              <a:rPr lang="en-US" sz="160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11" dur="90" fill="hold"/>
                                        <p:tgtEl>
                                          <p:spTgt spid="28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3" dur="90" fill="hold"/>
                                        <p:tgtEl>
                                          <p:spTgt spid="289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5" dur="90" fill="hold"/>
                                        <p:tgtEl>
                                          <p:spTgt spid="28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7" dur="90" fill="hold"/>
                                        <p:tgtEl>
                                          <p:spTgt spid="28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9" dur="90" fill="hold"/>
                                        <p:tgtEl>
                                          <p:spTgt spid="28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1" dur="90" fill="hold"/>
                                        <p:tgtEl>
                                          <p:spTgt spid="28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3" dur="90" fill="hold"/>
                                        <p:tgtEl>
                                          <p:spTgt spid="28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5" dur="90" fill="hold"/>
                                        <p:tgtEl>
                                          <p:spTgt spid="28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50232 C 0.1099 -0.50232 0.19792 -0.38809 0.19792 -0.24652 C 0.19792 -0.10588 0.1099 0.00927 0.00209 0.00927 C -0.10625 0.00927 -0.19375 -0.10588 -0.19375 -0.24652 C -0.19375 -0.38809 -0.10625 -0.50232 0.00209 -0.50232 Z " pathEditMode="relative" rAng="0" ptsTypes="fffff">
                                      <p:cBhvr>
                                        <p:cTn id="27" dur="90" fill="hold"/>
                                        <p:tgtEl>
                                          <p:spTgt spid="289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3976E-6 C 0.09965 -4.93976E-6 0.18125 0.1096 0.18125 0.24444 C 0.18125 0.37906 0.09965 0.48888 3.33333E-6 0.48888 C -0.1 0.48888 -0.18125 0.37906 -0.18125 0.24444 C -0.18125 0.1096 -0.1 -4.93976E-6 3.33333E-6 -4.93976E-6 Z " pathEditMode="relative" rAng="0" ptsTypes="fffff">
                                      <p:cBhvr>
                                        <p:cTn id="29" dur="90" fill="hold"/>
                                        <p:tgtEl>
                                          <p:spTgt spid="289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201 -0.28452 C -0.11979 -0.28452 -0.00347 -0.14458 -0.00347 0.01622 C -0.00347 0.17493 -0.11719 0.30259 -0.23941 0.30259 C -0.30521 0.32576 -0.38437 0.24444 -0.42483 0.19949 C -0.46528 0.15454 -0.47257 0.06325 -0.48212 0.0322 C -0.49167 0.00116 -0.48542 0.0146 -0.48212 0.01251 C -0.47882 0.01042 -0.4625 0.02155 -0.4625 0.01969 C -0.46198 0.01413 -0.48003 0.01483 -0.48212 0.00185 C -0.4842 -0.01112 -0.48785 -0.02224 -0.47535 -0.05862 C -0.46285 -0.095 -0.43576 -0.18003 -0.40747 -0.21687 C -0.37917 -0.25371 -0.33368 -0.26784 -0.30608 -0.2792 C -0.27847 -0.29055 -0.25538 -0.28337 -0.24201 -0.28452 Z " pathEditMode="fixed" rAng="0" ptsTypes="fffaaafaaaaf">
                                      <p:cBhvr>
                                        <p:cTn id="31" dur="90" fill="hold"/>
                                        <p:tgtEl>
                                          <p:spTgt spid="289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43" grpId="0" animBg="1"/>
      <p:bldP spid="28944" grpId="0" animBg="1"/>
      <p:bldP spid="28945" grpId="0" animBg="1"/>
      <p:bldP spid="28946" grpId="0" animBg="1"/>
      <p:bldP spid="28947" grpId="0" animBg="1"/>
      <p:bldP spid="28948" grpId="0" animBg="1"/>
      <p:bldP spid="28949" grpId="0" animBg="1"/>
      <p:bldP spid="28950" grpId="0" animBg="1"/>
      <p:bldP spid="28954" grpId="0" animBg="1"/>
      <p:bldP spid="28955" grpId="0" animBg="1"/>
      <p:bldP spid="28957" grpId="0" animBg="1"/>
      <p:bldP spid="289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2" name="Oval 42"/>
          <p:cNvSpPr>
            <a:spLocks noChangeArrowheads="1"/>
          </p:cNvSpPr>
          <p:nvPr/>
        </p:nvSpPr>
        <p:spPr bwMode="auto">
          <a:xfrm>
            <a:off x="2057400" y="2590800"/>
            <a:ext cx="5715000" cy="4267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5" name="Oval 45"/>
          <p:cNvSpPr>
            <a:spLocks noChangeArrowheads="1"/>
          </p:cNvSpPr>
          <p:nvPr/>
        </p:nvSpPr>
        <p:spPr bwMode="auto">
          <a:xfrm>
            <a:off x="2819400" y="3048000"/>
            <a:ext cx="41910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Comic Sans MS" pitchFamily="66" charset="0"/>
              </a:rPr>
              <a:t>The Atom’s “Center” </a:t>
            </a:r>
            <a:br>
              <a:rPr lang="en-US" sz="4000">
                <a:latin typeface="Comic Sans MS" pitchFamily="66" charset="0"/>
              </a:rPr>
            </a:br>
            <a:endParaRPr lang="en-US" sz="2800" i="1">
              <a:latin typeface="Comic Sans MS" pitchFamily="66" charset="0"/>
            </a:endParaRPr>
          </a:p>
        </p:txBody>
      </p:sp>
      <p:sp>
        <p:nvSpPr>
          <p:cNvPr id="71711" name="Rectangle 31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5438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Protons and neutrons are grouped together to form the “center” or </a:t>
            </a:r>
            <a:r>
              <a:rPr lang="en-US" sz="2400" b="1" u="sng">
                <a:latin typeface="Comic Sans MS" pitchFamily="66" charset="0"/>
              </a:rPr>
              <a:t>nucleus</a:t>
            </a:r>
            <a:r>
              <a:rPr lang="en-US" sz="2400">
                <a:latin typeface="Comic Sans MS" pitchFamily="66" charset="0"/>
              </a:rPr>
              <a:t> of an atom.</a:t>
            </a:r>
          </a:p>
        </p:txBody>
      </p:sp>
      <p:sp>
        <p:nvSpPr>
          <p:cNvPr id="71693" name="Oval 13"/>
          <p:cNvSpPr>
            <a:spLocks noChangeArrowheads="1"/>
          </p:cNvSpPr>
          <p:nvPr/>
        </p:nvSpPr>
        <p:spPr bwMode="auto">
          <a:xfrm>
            <a:off x="3581400" y="3352800"/>
            <a:ext cx="2667000" cy="2590800"/>
          </a:xfrm>
          <a:prstGeom prst="ellipse">
            <a:avLst/>
          </a:pr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4" name="Oval 34"/>
          <p:cNvSpPr>
            <a:spLocks noChangeArrowheads="1"/>
          </p:cNvSpPr>
          <p:nvPr/>
        </p:nvSpPr>
        <p:spPr bwMode="auto">
          <a:xfrm>
            <a:off x="7315200" y="55626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71715" name="Oval 35"/>
          <p:cNvSpPr>
            <a:spLocks noChangeArrowheads="1"/>
          </p:cNvSpPr>
          <p:nvPr/>
        </p:nvSpPr>
        <p:spPr bwMode="auto">
          <a:xfrm>
            <a:off x="4038600" y="47244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grpSp>
        <p:nvGrpSpPr>
          <p:cNvPr id="71710" name="Group 30"/>
          <p:cNvGrpSpPr>
            <a:grpSpLocks/>
          </p:cNvGrpSpPr>
          <p:nvPr/>
        </p:nvGrpSpPr>
        <p:grpSpPr bwMode="auto">
          <a:xfrm>
            <a:off x="3733800" y="3657600"/>
            <a:ext cx="2362200" cy="2057400"/>
            <a:chOff x="1968" y="1584"/>
            <a:chExt cx="2160" cy="1872"/>
          </a:xfrm>
        </p:grpSpPr>
        <p:sp>
          <p:nvSpPr>
            <p:cNvPr id="71704" name="Oval 24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71705" name="Oval 25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7" name="Oval 2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71708" name="Oval 2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9" name="Oval 2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6" name="Oval 2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71716" name="Text Box 36"/>
          <p:cNvSpPr txBox="1">
            <a:spLocks noChangeArrowheads="1"/>
          </p:cNvSpPr>
          <p:nvPr/>
        </p:nvSpPr>
        <p:spPr bwMode="auto">
          <a:xfrm>
            <a:off x="1905000" y="2514600"/>
            <a:ext cx="6120586" cy="3139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>
                <a:latin typeface="Comic Sans MS" pitchFamily="66" charset="0"/>
              </a:rPr>
              <a:t>Notice that the electrons are not </a:t>
            </a:r>
            <a:r>
              <a:rPr lang="en-US" sz="1800" smtClean="0">
                <a:latin typeface="Comic Sans MS" pitchFamily="66" charset="0"/>
              </a:rPr>
              <a:t>a part </a:t>
            </a:r>
            <a:r>
              <a:rPr lang="en-US" sz="1800">
                <a:latin typeface="Comic Sans MS" pitchFamily="66" charset="0"/>
              </a:rPr>
              <a:t>of the nucleus</a:t>
            </a:r>
          </a:p>
        </p:txBody>
      </p:sp>
      <p:sp>
        <p:nvSpPr>
          <p:cNvPr id="71717" name="Line 37"/>
          <p:cNvSpPr>
            <a:spLocks noChangeShapeType="1"/>
          </p:cNvSpPr>
          <p:nvPr/>
        </p:nvSpPr>
        <p:spPr bwMode="auto">
          <a:xfrm flipH="1">
            <a:off x="7239000" y="2971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20" name="AutoShape 40"/>
          <p:cNvSpPr>
            <a:spLocks noChangeArrowheads="1"/>
          </p:cNvSpPr>
          <p:nvPr/>
        </p:nvSpPr>
        <p:spPr bwMode="auto">
          <a:xfrm rot="-4570814">
            <a:off x="5699919" y="4968081"/>
            <a:ext cx="1524000" cy="579438"/>
          </a:xfrm>
          <a:prstGeom prst="curvedUpArrow">
            <a:avLst>
              <a:gd name="adj1" fmla="val 52603"/>
              <a:gd name="adj2" fmla="val 105205"/>
              <a:gd name="adj3" fmla="val 33333"/>
            </a:avLst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1" name="AutoShape 41"/>
          <p:cNvSpPr>
            <a:spLocks noChangeArrowheads="1"/>
          </p:cNvSpPr>
          <p:nvPr/>
        </p:nvSpPr>
        <p:spPr bwMode="auto">
          <a:xfrm rot="4418650" flipH="1">
            <a:off x="2633662" y="5062538"/>
            <a:ext cx="1514475" cy="533400"/>
          </a:xfrm>
          <a:prstGeom prst="curvedUpArrow">
            <a:avLst>
              <a:gd name="adj1" fmla="val 51383"/>
              <a:gd name="adj2" fmla="val 108432"/>
              <a:gd name="adj3" fmla="val 47806"/>
            </a:avLst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9" name="Line 39"/>
          <p:cNvSpPr>
            <a:spLocks noChangeShapeType="1"/>
          </p:cNvSpPr>
          <p:nvPr/>
        </p:nvSpPr>
        <p:spPr bwMode="auto">
          <a:xfrm>
            <a:off x="2057400" y="2971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23" name="Oval 43"/>
          <p:cNvSpPr>
            <a:spLocks noChangeArrowheads="1"/>
          </p:cNvSpPr>
          <p:nvPr/>
        </p:nvSpPr>
        <p:spPr bwMode="auto">
          <a:xfrm>
            <a:off x="6629400" y="38100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71724" name="Oval 44"/>
          <p:cNvSpPr>
            <a:spLocks noChangeArrowheads="1"/>
          </p:cNvSpPr>
          <p:nvPr/>
        </p:nvSpPr>
        <p:spPr bwMode="auto">
          <a:xfrm>
            <a:off x="2667000" y="43434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17 -0.2113 C 0.35539 -0.2113 0.45834 -0.10171 0.45834 0.03337 C 0.45834 0.16798 0.35539 0.27804 0.22917 0.27804 C 0.10278 0.27804 -3.33333E-6 0.16798 -3.33333E-6 0.03337 C -3.33333E-6 -0.10171 0.10278 -0.2113 0.22917 -0.2113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71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17 -0.13345 C -0.08021 -0.13345 0.02083 -0.02386 0.02083 0.11122 C 0.02083 0.24606 -0.08021 0.35589 -0.20417 0.35589 C -0.3283 0.35589 -0.42917 0.24606 -0.42917 0.11122 C -0.42917 -0.02386 -0.3283 -0.13345 -0.20417 -0.13345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71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 -0.45598 C -0.10504 -0.45598 0.03333 -0.3165 0.03333 -0.14458 C 0.03333 0.02664 -0.10504 0.16682 -0.275 0.16682 C -0.44514 0.16682 -0.58334 0.02664 -0.58334 -0.14458 C -0.58334 -0.3165 -0.44514 -0.45598 -0.275 -0.45598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1" grpId="0" uiExpand="1" build="p"/>
      <p:bldP spid="71693" grpId="0" animBg="1"/>
      <p:bldP spid="71693" grpId="1" animBg="1"/>
      <p:bldP spid="71714" grpId="0" animBg="1"/>
      <p:bldP spid="71716" grpId="0" animBg="1"/>
      <p:bldP spid="71717" grpId="0" animBg="1"/>
      <p:bldP spid="71720" grpId="0" animBg="1"/>
      <p:bldP spid="71721" grpId="0" animBg="1"/>
      <p:bldP spid="71719" grpId="0" animBg="1"/>
      <p:bldP spid="71723" grpId="0" animBg="1"/>
      <p:bldP spid="717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QUARKS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7620000" cy="838200"/>
          </a:xfrm>
        </p:spPr>
        <p:txBody>
          <a:bodyPr/>
          <a:lstStyle/>
          <a:p>
            <a:pPr lvl="1">
              <a:buFontTx/>
              <a:buChar char="•"/>
            </a:pPr>
            <a:r>
              <a:rPr lang="en-US" sz="2400">
                <a:latin typeface="Comic Sans MS" pitchFamily="66" charset="0"/>
              </a:rPr>
              <a:t>Particles that make up protons and neutrons</a:t>
            </a:r>
          </a:p>
        </p:txBody>
      </p:sp>
      <p:sp>
        <p:nvSpPr>
          <p:cNvPr id="16394" name="Text Box 1034"/>
          <p:cNvSpPr txBox="1">
            <a:spLocks noChangeArrowheads="1"/>
          </p:cNvSpPr>
          <p:nvPr/>
        </p:nvSpPr>
        <p:spPr bwMode="auto">
          <a:xfrm>
            <a:off x="1143000" y="2743200"/>
            <a:ext cx="990600" cy="1955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Comic Sans MS" pitchFamily="66" charset="0"/>
              </a:rPr>
              <a:t>Notice the smaller particles that make up this neutron after you take a closer look.</a:t>
            </a:r>
          </a:p>
        </p:txBody>
      </p:sp>
      <p:sp>
        <p:nvSpPr>
          <p:cNvPr id="16396" name="Oval 1036"/>
          <p:cNvSpPr>
            <a:spLocks noChangeArrowheads="1"/>
          </p:cNvSpPr>
          <p:nvPr/>
        </p:nvSpPr>
        <p:spPr bwMode="auto">
          <a:xfrm>
            <a:off x="5562600" y="2895600"/>
            <a:ext cx="1447800" cy="1295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16397" name="Oval 1037"/>
          <p:cNvSpPr>
            <a:spLocks noChangeArrowheads="1"/>
          </p:cNvSpPr>
          <p:nvPr/>
        </p:nvSpPr>
        <p:spPr bwMode="auto">
          <a:xfrm>
            <a:off x="2819400" y="2895600"/>
            <a:ext cx="1447800" cy="1295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grpSp>
        <p:nvGrpSpPr>
          <p:cNvPr id="16403" name="Group 1043"/>
          <p:cNvGrpSpPr>
            <a:grpSpLocks/>
          </p:cNvGrpSpPr>
          <p:nvPr/>
        </p:nvGrpSpPr>
        <p:grpSpPr bwMode="auto">
          <a:xfrm>
            <a:off x="1066800" y="2667000"/>
            <a:ext cx="3581400" cy="3810000"/>
            <a:chOff x="3744" y="384"/>
            <a:chExt cx="1008" cy="1152"/>
          </a:xfrm>
        </p:grpSpPr>
        <p:sp>
          <p:nvSpPr>
            <p:cNvPr id="16399" name="Oval 1039"/>
            <p:cNvSpPr>
              <a:spLocks noChangeArrowheads="1"/>
            </p:cNvSpPr>
            <p:nvPr/>
          </p:nvSpPr>
          <p:spPr bwMode="auto">
            <a:xfrm>
              <a:off x="4128" y="384"/>
              <a:ext cx="624" cy="576"/>
            </a:xfrm>
            <a:prstGeom prst="ellipse">
              <a:avLst/>
            </a:prstGeom>
            <a:noFill/>
            <a:ln w="57150" cmpd="thickThin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0" name="Line 1040"/>
            <p:cNvSpPr>
              <a:spLocks noChangeShapeType="1"/>
            </p:cNvSpPr>
            <p:nvPr/>
          </p:nvSpPr>
          <p:spPr bwMode="auto">
            <a:xfrm flipH="1">
              <a:off x="3744" y="912"/>
              <a:ext cx="528" cy="624"/>
            </a:xfrm>
            <a:prstGeom prst="line">
              <a:avLst/>
            </a:prstGeom>
            <a:noFill/>
            <a:ln w="165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16404" name="Group 1044"/>
          <p:cNvGrpSpPr>
            <a:grpSpLocks/>
          </p:cNvGrpSpPr>
          <p:nvPr/>
        </p:nvGrpSpPr>
        <p:grpSpPr bwMode="auto">
          <a:xfrm>
            <a:off x="5638800" y="2971800"/>
            <a:ext cx="1219200" cy="1143000"/>
            <a:chOff x="3744" y="2880"/>
            <a:chExt cx="672" cy="672"/>
          </a:xfrm>
        </p:grpSpPr>
        <p:sp>
          <p:nvSpPr>
            <p:cNvPr id="16405" name="Oval 1045"/>
            <p:cNvSpPr>
              <a:spLocks noChangeArrowheads="1"/>
            </p:cNvSpPr>
            <p:nvPr/>
          </p:nvSpPr>
          <p:spPr bwMode="auto">
            <a:xfrm>
              <a:off x="3744" y="3120"/>
              <a:ext cx="336" cy="336"/>
            </a:xfrm>
            <a:prstGeom prst="ellipse">
              <a:avLst/>
            </a:prstGeom>
            <a:solidFill>
              <a:srgbClr val="FF9933">
                <a:alpha val="49001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6" name="Oval 1046"/>
            <p:cNvSpPr>
              <a:spLocks noChangeArrowheads="1"/>
            </p:cNvSpPr>
            <p:nvPr/>
          </p:nvSpPr>
          <p:spPr bwMode="auto">
            <a:xfrm>
              <a:off x="4080" y="3216"/>
              <a:ext cx="336" cy="336"/>
            </a:xfrm>
            <a:prstGeom prst="ellipse">
              <a:avLst/>
            </a:prstGeom>
            <a:solidFill>
              <a:srgbClr val="66CCFF">
                <a:alpha val="50999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7" name="Oval 1047"/>
            <p:cNvSpPr>
              <a:spLocks noChangeArrowheads="1"/>
            </p:cNvSpPr>
            <p:nvPr/>
          </p:nvSpPr>
          <p:spPr bwMode="auto">
            <a:xfrm>
              <a:off x="3984" y="2880"/>
              <a:ext cx="336" cy="336"/>
            </a:xfrm>
            <a:prstGeom prst="ellipse">
              <a:avLst/>
            </a:prstGeom>
            <a:solidFill>
              <a:srgbClr val="66CC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408" name="Group 1048"/>
          <p:cNvGrpSpPr>
            <a:grpSpLocks/>
          </p:cNvGrpSpPr>
          <p:nvPr/>
        </p:nvGrpSpPr>
        <p:grpSpPr bwMode="auto">
          <a:xfrm>
            <a:off x="2895600" y="2971800"/>
            <a:ext cx="1219200" cy="1066800"/>
            <a:chOff x="2400" y="1968"/>
            <a:chExt cx="672" cy="672"/>
          </a:xfrm>
        </p:grpSpPr>
        <p:sp>
          <p:nvSpPr>
            <p:cNvPr id="16409" name="Oval 1049"/>
            <p:cNvSpPr>
              <a:spLocks noChangeArrowheads="1"/>
            </p:cNvSpPr>
            <p:nvPr/>
          </p:nvSpPr>
          <p:spPr bwMode="auto">
            <a:xfrm>
              <a:off x="2400" y="2208"/>
              <a:ext cx="336" cy="336"/>
            </a:xfrm>
            <a:prstGeom prst="ellipse">
              <a:avLst/>
            </a:prstGeom>
            <a:solidFill>
              <a:srgbClr val="FF9933">
                <a:alpha val="50999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Oval 1050"/>
            <p:cNvSpPr>
              <a:spLocks noChangeArrowheads="1"/>
            </p:cNvSpPr>
            <p:nvPr/>
          </p:nvSpPr>
          <p:spPr bwMode="auto">
            <a:xfrm>
              <a:off x="2736" y="2304"/>
              <a:ext cx="336" cy="336"/>
            </a:xfrm>
            <a:prstGeom prst="ellipse">
              <a:avLst/>
            </a:prstGeom>
            <a:solidFill>
              <a:srgbClr val="FF9933">
                <a:alpha val="50999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1" name="Oval 1051"/>
            <p:cNvSpPr>
              <a:spLocks noChangeArrowheads="1"/>
            </p:cNvSpPr>
            <p:nvPr/>
          </p:nvSpPr>
          <p:spPr bwMode="auto">
            <a:xfrm>
              <a:off x="2640" y="1968"/>
              <a:ext cx="336" cy="336"/>
            </a:xfrm>
            <a:prstGeom prst="ellipse">
              <a:avLst/>
            </a:prstGeom>
            <a:solidFill>
              <a:srgbClr val="66CC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13" name="Text Box 1053"/>
          <p:cNvSpPr txBox="1">
            <a:spLocks noChangeArrowheads="1"/>
          </p:cNvSpPr>
          <p:nvPr/>
        </p:nvSpPr>
        <p:spPr bwMode="auto">
          <a:xfrm>
            <a:off x="7543800" y="2743200"/>
            <a:ext cx="990600" cy="19558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Comic Sans MS" pitchFamily="66" charset="0"/>
              </a:rPr>
              <a:t>Notice the smaller particles that make up this proton after you take a closer look.</a:t>
            </a:r>
          </a:p>
        </p:txBody>
      </p:sp>
      <p:sp>
        <p:nvSpPr>
          <p:cNvPr id="16414" name="Text Box 1054"/>
          <p:cNvSpPr txBox="1">
            <a:spLocks noChangeArrowheads="1"/>
          </p:cNvSpPr>
          <p:nvPr/>
        </p:nvSpPr>
        <p:spPr bwMode="auto">
          <a:xfrm>
            <a:off x="2133600" y="5562600"/>
            <a:ext cx="5581650" cy="86042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What do you notice about the number</a:t>
            </a:r>
          </a:p>
          <a:p>
            <a:pPr algn="ctr"/>
            <a:r>
              <a:rPr lang="en-US">
                <a:latin typeface="Comic Sans MS" pitchFamily="66" charset="0"/>
              </a:rPr>
              <a:t>of quarks in the neutron and proton?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33333E-6 L 0.30417 3.33333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  <p:bldP spid="16396" grpId="0" animBg="1"/>
      <p:bldP spid="16397" grpId="0" animBg="1"/>
      <p:bldP spid="16413" grpId="0" animBg="1"/>
      <p:bldP spid="164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Comic Sans MS" pitchFamily="66" charset="0"/>
              </a:rPr>
              <a:t>Sub-Atomic Particles </a:t>
            </a:r>
            <a:br>
              <a:rPr lang="en-US" sz="3600">
                <a:latin typeface="Comic Sans MS" pitchFamily="66" charset="0"/>
              </a:rPr>
            </a:br>
            <a:r>
              <a:rPr lang="en-US" sz="2800" i="1">
                <a:latin typeface="Comic Sans MS" pitchFamily="66" charset="0"/>
              </a:rPr>
              <a:t>Weight Comparison </a:t>
            </a:r>
            <a:br>
              <a:rPr lang="en-US" sz="2800" i="1">
                <a:latin typeface="Comic Sans MS" pitchFamily="66" charset="0"/>
              </a:rPr>
            </a:br>
            <a:r>
              <a:rPr lang="en-US" sz="1400" i="1">
                <a:latin typeface="Comic Sans MS" pitchFamily="66" charset="0"/>
              </a:rPr>
              <a:t>(protons, neutrons, electrons)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2819400" y="1752600"/>
            <a:ext cx="3843338" cy="935038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1">
                <a:latin typeface="Comic Sans MS" pitchFamily="66" charset="0"/>
              </a:rPr>
              <a:t>Neutron = 1.6749286 x10</a:t>
            </a:r>
            <a:r>
              <a:rPr lang="en-US" sz="1800" b="1" baseline="30000">
                <a:latin typeface="Comic Sans MS" pitchFamily="66" charset="0"/>
              </a:rPr>
              <a:t>-27</a:t>
            </a:r>
            <a:r>
              <a:rPr lang="en-US" sz="1800" b="1">
                <a:latin typeface="Comic Sans MS" pitchFamily="66" charset="0"/>
              </a:rPr>
              <a:t> kg</a:t>
            </a:r>
            <a:br>
              <a:rPr lang="en-US" sz="1800" b="1">
                <a:latin typeface="Comic Sans MS" pitchFamily="66" charset="0"/>
              </a:rPr>
            </a:br>
            <a:r>
              <a:rPr lang="en-US" sz="1800" b="1">
                <a:latin typeface="Comic Sans MS" pitchFamily="66" charset="0"/>
              </a:rPr>
              <a:t>Proton = 1.6726231 x10</a:t>
            </a:r>
            <a:r>
              <a:rPr lang="en-US" sz="1800" b="1" baseline="30000">
                <a:latin typeface="Comic Sans MS" pitchFamily="66" charset="0"/>
              </a:rPr>
              <a:t>-27</a:t>
            </a:r>
            <a:r>
              <a:rPr lang="en-US" sz="1800" b="1">
                <a:latin typeface="Comic Sans MS" pitchFamily="66" charset="0"/>
              </a:rPr>
              <a:t> kg</a:t>
            </a:r>
            <a:br>
              <a:rPr lang="en-US" sz="1800" b="1">
                <a:latin typeface="Comic Sans MS" pitchFamily="66" charset="0"/>
              </a:rPr>
            </a:br>
            <a:r>
              <a:rPr lang="en-US" sz="1800" b="1">
                <a:latin typeface="Comic Sans MS" pitchFamily="66" charset="0"/>
              </a:rPr>
              <a:t>Electron = 9.1093897 x10</a:t>
            </a:r>
            <a:r>
              <a:rPr lang="en-US" sz="1800" b="1" baseline="30000">
                <a:latin typeface="Comic Sans MS" pitchFamily="66" charset="0"/>
              </a:rPr>
              <a:t>-31</a:t>
            </a:r>
            <a:r>
              <a:rPr lang="en-US" sz="1800" b="1">
                <a:latin typeface="Comic Sans MS" pitchFamily="66" charset="0"/>
              </a:rPr>
              <a:t> kg</a:t>
            </a:r>
            <a:r>
              <a:rPr lang="en-US" sz="1800">
                <a:latin typeface="Comic Sans MS" pitchFamily="66" charset="0"/>
              </a:rPr>
              <a:t> </a:t>
            </a:r>
          </a:p>
        </p:txBody>
      </p:sp>
      <p:grpSp>
        <p:nvGrpSpPr>
          <p:cNvPr id="74831" name="Group 79"/>
          <p:cNvGrpSpPr>
            <a:grpSpLocks/>
          </p:cNvGrpSpPr>
          <p:nvPr/>
        </p:nvGrpSpPr>
        <p:grpSpPr bwMode="auto">
          <a:xfrm>
            <a:off x="3200400" y="4724400"/>
            <a:ext cx="3276600" cy="1244600"/>
            <a:chOff x="2016" y="2976"/>
            <a:chExt cx="2064" cy="784"/>
          </a:xfrm>
        </p:grpSpPr>
        <p:sp>
          <p:nvSpPr>
            <p:cNvPr id="74772" name="Line 20"/>
            <p:cNvSpPr>
              <a:spLocks noChangeShapeType="1"/>
            </p:cNvSpPr>
            <p:nvPr/>
          </p:nvSpPr>
          <p:spPr bwMode="auto">
            <a:xfrm flipV="1">
              <a:off x="2016" y="3445"/>
              <a:ext cx="2064" cy="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4771" name="AutoShape 19"/>
            <p:cNvSpPr>
              <a:spLocks noChangeArrowheads="1"/>
            </p:cNvSpPr>
            <p:nvPr/>
          </p:nvSpPr>
          <p:spPr bwMode="auto">
            <a:xfrm>
              <a:off x="2880" y="3504"/>
              <a:ext cx="273" cy="256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73" name="Oval 21"/>
            <p:cNvSpPr>
              <a:spLocks noChangeArrowheads="1"/>
            </p:cNvSpPr>
            <p:nvPr/>
          </p:nvSpPr>
          <p:spPr bwMode="auto">
            <a:xfrm>
              <a:off x="2016" y="3013"/>
              <a:ext cx="476" cy="4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774" name="Oval 22"/>
            <p:cNvSpPr>
              <a:spLocks noChangeArrowheads="1"/>
            </p:cNvSpPr>
            <p:nvPr/>
          </p:nvSpPr>
          <p:spPr bwMode="auto">
            <a:xfrm>
              <a:off x="3600" y="2976"/>
              <a:ext cx="437" cy="469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grpSp>
        <p:nvGrpSpPr>
          <p:cNvPr id="74817" name="Group 65"/>
          <p:cNvGrpSpPr>
            <a:grpSpLocks/>
          </p:cNvGrpSpPr>
          <p:nvPr/>
        </p:nvGrpSpPr>
        <p:grpSpPr bwMode="auto">
          <a:xfrm>
            <a:off x="5029200" y="2895600"/>
            <a:ext cx="3352800" cy="1143000"/>
            <a:chOff x="1056" y="3168"/>
            <a:chExt cx="2496" cy="816"/>
          </a:xfrm>
        </p:grpSpPr>
        <p:sp>
          <p:nvSpPr>
            <p:cNvPr id="74766" name="AutoShape 14"/>
            <p:cNvSpPr>
              <a:spLocks noChangeArrowheads="1"/>
            </p:cNvSpPr>
            <p:nvPr/>
          </p:nvSpPr>
          <p:spPr bwMode="auto">
            <a:xfrm>
              <a:off x="2160" y="3696"/>
              <a:ext cx="330" cy="288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67" name="Line 15"/>
            <p:cNvSpPr>
              <a:spLocks noChangeShapeType="1"/>
            </p:cNvSpPr>
            <p:nvPr/>
          </p:nvSpPr>
          <p:spPr bwMode="auto">
            <a:xfrm flipV="1">
              <a:off x="1056" y="3696"/>
              <a:ext cx="24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4768" name="Oval 16"/>
            <p:cNvSpPr>
              <a:spLocks noChangeArrowheads="1"/>
            </p:cNvSpPr>
            <p:nvPr/>
          </p:nvSpPr>
          <p:spPr bwMode="auto">
            <a:xfrm>
              <a:off x="1104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70" name="Oval 18"/>
            <p:cNvSpPr>
              <a:spLocks noChangeArrowheads="1"/>
            </p:cNvSpPr>
            <p:nvPr/>
          </p:nvSpPr>
          <p:spPr bwMode="auto">
            <a:xfrm>
              <a:off x="2976" y="3168"/>
              <a:ext cx="528" cy="52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74778" name="Oval 26"/>
            <p:cNvSpPr>
              <a:spLocks noChangeArrowheads="1"/>
            </p:cNvSpPr>
            <p:nvPr/>
          </p:nvSpPr>
          <p:spPr bwMode="auto">
            <a:xfrm>
              <a:off x="1488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79" name="Oval 27"/>
            <p:cNvSpPr>
              <a:spLocks noChangeArrowheads="1"/>
            </p:cNvSpPr>
            <p:nvPr/>
          </p:nvSpPr>
          <p:spPr bwMode="auto">
            <a:xfrm>
              <a:off x="1392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0" name="Oval 28"/>
            <p:cNvSpPr>
              <a:spLocks noChangeArrowheads="1"/>
            </p:cNvSpPr>
            <p:nvPr/>
          </p:nvSpPr>
          <p:spPr bwMode="auto">
            <a:xfrm>
              <a:off x="1296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1" name="Oval 29"/>
            <p:cNvSpPr>
              <a:spLocks noChangeArrowheads="1"/>
            </p:cNvSpPr>
            <p:nvPr/>
          </p:nvSpPr>
          <p:spPr bwMode="auto">
            <a:xfrm>
              <a:off x="1200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2" name="Oval 30"/>
            <p:cNvSpPr>
              <a:spLocks noChangeArrowheads="1"/>
            </p:cNvSpPr>
            <p:nvPr/>
          </p:nvSpPr>
          <p:spPr bwMode="auto">
            <a:xfrm>
              <a:off x="1296" y="350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3" name="Oval 31"/>
            <p:cNvSpPr>
              <a:spLocks noChangeArrowheads="1"/>
            </p:cNvSpPr>
            <p:nvPr/>
          </p:nvSpPr>
          <p:spPr bwMode="auto">
            <a:xfrm>
              <a:off x="1488" y="350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4" name="Oval 32"/>
            <p:cNvSpPr>
              <a:spLocks noChangeArrowheads="1"/>
            </p:cNvSpPr>
            <p:nvPr/>
          </p:nvSpPr>
          <p:spPr bwMode="auto">
            <a:xfrm>
              <a:off x="1584" y="350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5" name="Oval 33"/>
            <p:cNvSpPr>
              <a:spLocks noChangeArrowheads="1"/>
            </p:cNvSpPr>
            <p:nvPr/>
          </p:nvSpPr>
          <p:spPr bwMode="auto">
            <a:xfrm>
              <a:off x="1680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6" name="Oval 34"/>
            <p:cNvSpPr>
              <a:spLocks noChangeArrowheads="1"/>
            </p:cNvSpPr>
            <p:nvPr/>
          </p:nvSpPr>
          <p:spPr bwMode="auto">
            <a:xfrm>
              <a:off x="1584" y="36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7" name="Oval 35"/>
            <p:cNvSpPr>
              <a:spLocks noChangeArrowheads="1"/>
            </p:cNvSpPr>
            <p:nvPr/>
          </p:nvSpPr>
          <p:spPr bwMode="auto">
            <a:xfrm>
              <a:off x="1392" y="340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8" name="Oval 36"/>
            <p:cNvSpPr>
              <a:spLocks noChangeArrowheads="1"/>
            </p:cNvSpPr>
            <p:nvPr/>
          </p:nvSpPr>
          <p:spPr bwMode="auto">
            <a:xfrm>
              <a:off x="1296" y="340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89" name="Oval 37"/>
            <p:cNvSpPr>
              <a:spLocks noChangeArrowheads="1"/>
            </p:cNvSpPr>
            <p:nvPr/>
          </p:nvSpPr>
          <p:spPr bwMode="auto">
            <a:xfrm>
              <a:off x="1392" y="350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0" name="Oval 38"/>
            <p:cNvSpPr>
              <a:spLocks noChangeArrowheads="1"/>
            </p:cNvSpPr>
            <p:nvPr/>
          </p:nvSpPr>
          <p:spPr bwMode="auto">
            <a:xfrm>
              <a:off x="1488" y="340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1" name="Oval 39"/>
            <p:cNvSpPr>
              <a:spLocks noChangeArrowheads="1"/>
            </p:cNvSpPr>
            <p:nvPr/>
          </p:nvSpPr>
          <p:spPr bwMode="auto">
            <a:xfrm>
              <a:off x="1200" y="350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2" name="Oval 40"/>
            <p:cNvSpPr>
              <a:spLocks noChangeArrowheads="1"/>
            </p:cNvSpPr>
            <p:nvPr/>
          </p:nvSpPr>
          <p:spPr bwMode="auto">
            <a:xfrm>
              <a:off x="1344" y="331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3" name="Oval 41"/>
            <p:cNvSpPr>
              <a:spLocks noChangeArrowheads="1"/>
            </p:cNvSpPr>
            <p:nvPr/>
          </p:nvSpPr>
          <p:spPr bwMode="auto">
            <a:xfrm>
              <a:off x="1392" y="3216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4" name="Oval 42"/>
            <p:cNvSpPr>
              <a:spLocks noChangeArrowheads="1"/>
            </p:cNvSpPr>
            <p:nvPr/>
          </p:nvSpPr>
          <p:spPr bwMode="auto">
            <a:xfrm>
              <a:off x="1440" y="331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</p:grpSp>
      <p:grpSp>
        <p:nvGrpSpPr>
          <p:cNvPr id="74824" name="Group 72"/>
          <p:cNvGrpSpPr>
            <a:grpSpLocks/>
          </p:cNvGrpSpPr>
          <p:nvPr/>
        </p:nvGrpSpPr>
        <p:grpSpPr bwMode="auto">
          <a:xfrm>
            <a:off x="1219200" y="2895600"/>
            <a:ext cx="3276600" cy="1143000"/>
            <a:chOff x="384" y="2352"/>
            <a:chExt cx="2496" cy="816"/>
          </a:xfrm>
        </p:grpSpPr>
        <p:sp>
          <p:nvSpPr>
            <p:cNvPr id="74795" name="AutoShape 43"/>
            <p:cNvSpPr>
              <a:spLocks noChangeArrowheads="1"/>
            </p:cNvSpPr>
            <p:nvPr/>
          </p:nvSpPr>
          <p:spPr bwMode="auto">
            <a:xfrm>
              <a:off x="1488" y="2880"/>
              <a:ext cx="330" cy="288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796" name="Line 44"/>
            <p:cNvSpPr>
              <a:spLocks noChangeShapeType="1"/>
            </p:cNvSpPr>
            <p:nvPr/>
          </p:nvSpPr>
          <p:spPr bwMode="auto">
            <a:xfrm flipV="1">
              <a:off x="384" y="2880"/>
              <a:ext cx="24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4797" name="Oval 45"/>
            <p:cNvSpPr>
              <a:spLocks noChangeArrowheads="1"/>
            </p:cNvSpPr>
            <p:nvPr/>
          </p:nvSpPr>
          <p:spPr bwMode="auto">
            <a:xfrm>
              <a:off x="432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799" name="Oval 47"/>
            <p:cNvSpPr>
              <a:spLocks noChangeArrowheads="1"/>
            </p:cNvSpPr>
            <p:nvPr/>
          </p:nvSpPr>
          <p:spPr bwMode="auto">
            <a:xfrm>
              <a:off x="816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0" name="Oval 48"/>
            <p:cNvSpPr>
              <a:spLocks noChangeArrowheads="1"/>
            </p:cNvSpPr>
            <p:nvPr/>
          </p:nvSpPr>
          <p:spPr bwMode="auto">
            <a:xfrm>
              <a:off x="720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1" name="Oval 49"/>
            <p:cNvSpPr>
              <a:spLocks noChangeArrowheads="1"/>
            </p:cNvSpPr>
            <p:nvPr/>
          </p:nvSpPr>
          <p:spPr bwMode="auto">
            <a:xfrm>
              <a:off x="624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2" name="Oval 50"/>
            <p:cNvSpPr>
              <a:spLocks noChangeArrowheads="1"/>
            </p:cNvSpPr>
            <p:nvPr/>
          </p:nvSpPr>
          <p:spPr bwMode="auto">
            <a:xfrm>
              <a:off x="528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3" name="Oval 51"/>
            <p:cNvSpPr>
              <a:spLocks noChangeArrowheads="1"/>
            </p:cNvSpPr>
            <p:nvPr/>
          </p:nvSpPr>
          <p:spPr bwMode="auto">
            <a:xfrm>
              <a:off x="624" y="268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4" name="Oval 52"/>
            <p:cNvSpPr>
              <a:spLocks noChangeArrowheads="1"/>
            </p:cNvSpPr>
            <p:nvPr/>
          </p:nvSpPr>
          <p:spPr bwMode="auto">
            <a:xfrm>
              <a:off x="816" y="268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5" name="Oval 53"/>
            <p:cNvSpPr>
              <a:spLocks noChangeArrowheads="1"/>
            </p:cNvSpPr>
            <p:nvPr/>
          </p:nvSpPr>
          <p:spPr bwMode="auto">
            <a:xfrm>
              <a:off x="912" y="268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6" name="Oval 54"/>
            <p:cNvSpPr>
              <a:spLocks noChangeArrowheads="1"/>
            </p:cNvSpPr>
            <p:nvPr/>
          </p:nvSpPr>
          <p:spPr bwMode="auto">
            <a:xfrm>
              <a:off x="1008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7" name="Oval 55"/>
            <p:cNvSpPr>
              <a:spLocks noChangeArrowheads="1"/>
            </p:cNvSpPr>
            <p:nvPr/>
          </p:nvSpPr>
          <p:spPr bwMode="auto">
            <a:xfrm>
              <a:off x="912" y="2784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8" name="Oval 56"/>
            <p:cNvSpPr>
              <a:spLocks noChangeArrowheads="1"/>
            </p:cNvSpPr>
            <p:nvPr/>
          </p:nvSpPr>
          <p:spPr bwMode="auto">
            <a:xfrm>
              <a:off x="720" y="259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09" name="Oval 57"/>
            <p:cNvSpPr>
              <a:spLocks noChangeArrowheads="1"/>
            </p:cNvSpPr>
            <p:nvPr/>
          </p:nvSpPr>
          <p:spPr bwMode="auto">
            <a:xfrm>
              <a:off x="624" y="259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0" name="Oval 58"/>
            <p:cNvSpPr>
              <a:spLocks noChangeArrowheads="1"/>
            </p:cNvSpPr>
            <p:nvPr/>
          </p:nvSpPr>
          <p:spPr bwMode="auto">
            <a:xfrm>
              <a:off x="720" y="268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1" name="Oval 59"/>
            <p:cNvSpPr>
              <a:spLocks noChangeArrowheads="1"/>
            </p:cNvSpPr>
            <p:nvPr/>
          </p:nvSpPr>
          <p:spPr bwMode="auto">
            <a:xfrm>
              <a:off x="816" y="2592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2" name="Oval 60"/>
            <p:cNvSpPr>
              <a:spLocks noChangeArrowheads="1"/>
            </p:cNvSpPr>
            <p:nvPr/>
          </p:nvSpPr>
          <p:spPr bwMode="auto">
            <a:xfrm>
              <a:off x="528" y="2688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3" name="Oval 61"/>
            <p:cNvSpPr>
              <a:spLocks noChangeArrowheads="1"/>
            </p:cNvSpPr>
            <p:nvPr/>
          </p:nvSpPr>
          <p:spPr bwMode="auto">
            <a:xfrm>
              <a:off x="672" y="2496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4" name="Oval 62"/>
            <p:cNvSpPr>
              <a:spLocks noChangeArrowheads="1"/>
            </p:cNvSpPr>
            <p:nvPr/>
          </p:nvSpPr>
          <p:spPr bwMode="auto">
            <a:xfrm>
              <a:off x="720" y="2400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15" name="Oval 63"/>
            <p:cNvSpPr>
              <a:spLocks noChangeArrowheads="1"/>
            </p:cNvSpPr>
            <p:nvPr/>
          </p:nvSpPr>
          <p:spPr bwMode="auto">
            <a:xfrm>
              <a:off x="768" y="2496"/>
              <a:ext cx="96" cy="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800" b="1"/>
                <a:t>-</a:t>
              </a:r>
            </a:p>
          </p:txBody>
        </p:sp>
        <p:sp>
          <p:nvSpPr>
            <p:cNvPr id="74822" name="Oval 70"/>
            <p:cNvSpPr>
              <a:spLocks noChangeArrowheads="1"/>
            </p:cNvSpPr>
            <p:nvPr/>
          </p:nvSpPr>
          <p:spPr bwMode="auto">
            <a:xfrm>
              <a:off x="2256" y="2352"/>
              <a:ext cx="576" cy="52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</p:grpSp>
      <p:sp>
        <p:nvSpPr>
          <p:cNvPr id="74826" name="Text Box 74"/>
          <p:cNvSpPr txBox="1">
            <a:spLocks noChangeArrowheads="1"/>
          </p:cNvSpPr>
          <p:nvPr/>
        </p:nvSpPr>
        <p:spPr bwMode="auto">
          <a:xfrm>
            <a:off x="5029200" y="4114800"/>
            <a:ext cx="3222625" cy="4159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1836 electrons = 1 proton</a:t>
            </a:r>
          </a:p>
        </p:txBody>
      </p:sp>
      <p:sp>
        <p:nvSpPr>
          <p:cNvPr id="74827" name="Text Box 75"/>
          <p:cNvSpPr txBox="1">
            <a:spLocks noChangeArrowheads="1"/>
          </p:cNvSpPr>
          <p:nvPr/>
        </p:nvSpPr>
        <p:spPr bwMode="auto">
          <a:xfrm>
            <a:off x="1143000" y="4114800"/>
            <a:ext cx="3357563" cy="4159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1839 electrons = 1 neutron</a:t>
            </a:r>
          </a:p>
        </p:txBody>
      </p:sp>
      <p:sp>
        <p:nvSpPr>
          <p:cNvPr id="74828" name="Text Box 76"/>
          <p:cNvSpPr txBox="1">
            <a:spLocks noChangeArrowheads="1"/>
          </p:cNvSpPr>
          <p:nvPr/>
        </p:nvSpPr>
        <p:spPr bwMode="auto">
          <a:xfrm>
            <a:off x="2362200" y="4953000"/>
            <a:ext cx="4960938" cy="7207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How do you think the mass of a neutron </a:t>
            </a:r>
          </a:p>
          <a:p>
            <a:pPr algn="ctr"/>
            <a:r>
              <a:rPr lang="en-US" sz="2000">
                <a:latin typeface="Comic Sans MS" pitchFamily="66" charset="0"/>
              </a:rPr>
              <a:t>compares to that of a proton?</a:t>
            </a:r>
          </a:p>
        </p:txBody>
      </p:sp>
      <p:sp>
        <p:nvSpPr>
          <p:cNvPr id="74829" name="Text Box 77"/>
          <p:cNvSpPr txBox="1">
            <a:spLocks noChangeArrowheads="1"/>
          </p:cNvSpPr>
          <p:nvPr/>
        </p:nvSpPr>
        <p:spPr bwMode="auto">
          <a:xfrm>
            <a:off x="3505200" y="6096000"/>
            <a:ext cx="2584450" cy="4159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 neutron ≈ 1 proton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74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 animBg="1"/>
      <p:bldP spid="74826" grpId="0" animBg="1"/>
      <p:bldP spid="74827" grpId="0" animBg="1"/>
      <p:bldP spid="74828" grpId="0" animBg="1"/>
      <p:bldP spid="74828" grpId="1" animBg="1"/>
      <p:bldP spid="748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Comic Sans MS" pitchFamily="66" charset="0"/>
              </a:rPr>
              <a:t>Sub-atomic Particles</a:t>
            </a:r>
            <a:br>
              <a:rPr lang="en-US" sz="3600">
                <a:latin typeface="Comic Sans MS" pitchFamily="66" charset="0"/>
              </a:rPr>
            </a:br>
            <a:r>
              <a:rPr lang="en-US" sz="2800" i="1">
                <a:latin typeface="Comic Sans MS" pitchFamily="66" charset="0"/>
              </a:rPr>
              <a:t>Size Comparison</a:t>
            </a:r>
            <a:r>
              <a:rPr lang="en-US" sz="1400" i="1">
                <a:latin typeface="Comic Sans MS" pitchFamily="66" charset="0"/>
              </a:rPr>
              <a:t/>
            </a:r>
            <a:br>
              <a:rPr lang="en-US" sz="1400" i="1">
                <a:latin typeface="Comic Sans MS" pitchFamily="66" charset="0"/>
              </a:rPr>
            </a:br>
            <a:r>
              <a:rPr lang="en-US" sz="1400" i="1">
                <a:latin typeface="Comic Sans MS" pitchFamily="66" charset="0"/>
              </a:rPr>
              <a:t> (protons, neutrons, electrons, &amp; quarks)</a:t>
            </a:r>
          </a:p>
        </p:txBody>
      </p:sp>
      <p:graphicFrame>
        <p:nvGraphicFramePr>
          <p:cNvPr id="48296" name="Group 168"/>
          <p:cNvGraphicFramePr>
            <a:graphicFrameLocks noGrp="1"/>
          </p:cNvGraphicFramePr>
          <p:nvPr>
            <p:ph idx="1"/>
          </p:nvPr>
        </p:nvGraphicFramePr>
        <p:xfrm>
          <a:off x="1143000" y="2438400"/>
          <a:ext cx="3048000" cy="2916239"/>
        </p:xfrm>
        <a:graphic>
          <a:graphicData uri="http://schemas.openxmlformats.org/drawingml/2006/table">
            <a:tbl>
              <a:tblPr/>
              <a:tblGrid>
                <a:gridCol w="1044575"/>
                <a:gridCol w="987425"/>
                <a:gridCol w="1016000"/>
              </a:tblGrid>
              <a:tr h="814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Size in atoms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Size in meters (m)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Atom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-10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Nucleus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</a:t>
                      </a:r>
                      <a:r>
                        <a:rPr kumimoji="0" lang="en-US" sz="1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10,000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-14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Proton or Neutron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___</a:t>
                      </a:r>
                      <a:r>
                        <a:rPr kumimoji="0" lang="en-US" sz="1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___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100,000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-15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Electron or Quark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_____</a:t>
                      </a:r>
                      <a:r>
                        <a:rPr kumimoji="0" lang="en-US" sz="1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____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100,000,000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-18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SimSun" pitchFamily="2" charset="-122"/>
                          <a:cs typeface="Times New Roman" pitchFamily="18" charset="0"/>
                        </a:rPr>
                        <a:t>(at largest)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297" name="Oval 169"/>
          <p:cNvSpPr>
            <a:spLocks noChangeArrowheads="1"/>
          </p:cNvSpPr>
          <p:nvPr/>
        </p:nvSpPr>
        <p:spPr bwMode="auto">
          <a:xfrm>
            <a:off x="7162800" y="3429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8298" name="Oval 170"/>
          <p:cNvSpPr>
            <a:spLocks noChangeArrowheads="1"/>
          </p:cNvSpPr>
          <p:nvPr/>
        </p:nvSpPr>
        <p:spPr bwMode="auto">
          <a:xfrm>
            <a:off x="6248400" y="3886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8299" name="Oval 171"/>
          <p:cNvSpPr>
            <a:spLocks noChangeArrowheads="1"/>
          </p:cNvSpPr>
          <p:nvPr/>
        </p:nvSpPr>
        <p:spPr bwMode="auto">
          <a:xfrm>
            <a:off x="7239000" y="3657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8300" name="Oval 172"/>
          <p:cNvSpPr>
            <a:spLocks noChangeArrowheads="1"/>
          </p:cNvSpPr>
          <p:nvPr/>
        </p:nvSpPr>
        <p:spPr bwMode="auto">
          <a:xfrm>
            <a:off x="71628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8301" name="Oval 173"/>
          <p:cNvSpPr>
            <a:spLocks noChangeArrowheads="1"/>
          </p:cNvSpPr>
          <p:nvPr/>
        </p:nvSpPr>
        <p:spPr bwMode="auto">
          <a:xfrm>
            <a:off x="6400800" y="3352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8302" name="Oval 174"/>
          <p:cNvSpPr>
            <a:spLocks noChangeArrowheads="1"/>
          </p:cNvSpPr>
          <p:nvPr/>
        </p:nvSpPr>
        <p:spPr bwMode="auto">
          <a:xfrm>
            <a:off x="70104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8303" name="Oval 175"/>
          <p:cNvSpPr>
            <a:spLocks noChangeArrowheads="1"/>
          </p:cNvSpPr>
          <p:nvPr/>
        </p:nvSpPr>
        <p:spPr bwMode="auto">
          <a:xfrm>
            <a:off x="6705600" y="3352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8304" name="Oval 176"/>
          <p:cNvSpPr>
            <a:spLocks noChangeArrowheads="1"/>
          </p:cNvSpPr>
          <p:nvPr/>
        </p:nvSpPr>
        <p:spPr bwMode="auto">
          <a:xfrm>
            <a:off x="6324600" y="3657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8305" name="Oval 177"/>
          <p:cNvSpPr>
            <a:spLocks noChangeArrowheads="1"/>
          </p:cNvSpPr>
          <p:nvPr/>
        </p:nvSpPr>
        <p:spPr bwMode="auto">
          <a:xfrm>
            <a:off x="6477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48306" name="Group 178"/>
          <p:cNvGrpSpPr>
            <a:grpSpLocks/>
          </p:cNvGrpSpPr>
          <p:nvPr/>
        </p:nvGrpSpPr>
        <p:grpSpPr bwMode="auto">
          <a:xfrm>
            <a:off x="6400800" y="3429000"/>
            <a:ext cx="1206500" cy="1085850"/>
            <a:chOff x="1968" y="1584"/>
            <a:chExt cx="2160" cy="1872"/>
          </a:xfrm>
        </p:grpSpPr>
        <p:sp>
          <p:nvSpPr>
            <p:cNvPr id="48307" name="Oval 179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8308" name="Oval 180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8309" name="Oval 181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8310" name="Oval 182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8311" name="Oval 183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8312" name="Oval 184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48313" name="Oval 185"/>
          <p:cNvSpPr>
            <a:spLocks noChangeArrowheads="1"/>
          </p:cNvSpPr>
          <p:nvPr/>
        </p:nvSpPr>
        <p:spPr bwMode="auto">
          <a:xfrm>
            <a:off x="6858000" y="2971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4" name="Oval 186"/>
          <p:cNvSpPr>
            <a:spLocks noChangeArrowheads="1"/>
          </p:cNvSpPr>
          <p:nvPr/>
        </p:nvSpPr>
        <p:spPr bwMode="auto">
          <a:xfrm>
            <a:off x="6858000" y="4724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5" name="Oval 187"/>
          <p:cNvSpPr>
            <a:spLocks noChangeArrowheads="1"/>
          </p:cNvSpPr>
          <p:nvPr/>
        </p:nvSpPr>
        <p:spPr bwMode="auto">
          <a:xfrm>
            <a:off x="8001000" y="2438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6" name="Oval 188"/>
          <p:cNvSpPr>
            <a:spLocks noChangeArrowheads="1"/>
          </p:cNvSpPr>
          <p:nvPr/>
        </p:nvSpPr>
        <p:spPr bwMode="auto">
          <a:xfrm>
            <a:off x="8534400" y="3886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7" name="Oval 189"/>
          <p:cNvSpPr>
            <a:spLocks noChangeArrowheads="1"/>
          </p:cNvSpPr>
          <p:nvPr/>
        </p:nvSpPr>
        <p:spPr bwMode="auto">
          <a:xfrm>
            <a:off x="80010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8" name="Oval 190"/>
          <p:cNvSpPr>
            <a:spLocks noChangeArrowheads="1"/>
          </p:cNvSpPr>
          <p:nvPr/>
        </p:nvSpPr>
        <p:spPr bwMode="auto">
          <a:xfrm>
            <a:off x="57150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19" name="Oval 191"/>
          <p:cNvSpPr>
            <a:spLocks noChangeArrowheads="1"/>
          </p:cNvSpPr>
          <p:nvPr/>
        </p:nvSpPr>
        <p:spPr bwMode="auto">
          <a:xfrm>
            <a:off x="5638800" y="2438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20" name="Oval 192"/>
          <p:cNvSpPr>
            <a:spLocks noChangeArrowheads="1"/>
          </p:cNvSpPr>
          <p:nvPr/>
        </p:nvSpPr>
        <p:spPr bwMode="auto">
          <a:xfrm>
            <a:off x="5105400" y="3886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8321" name="Oval 193"/>
          <p:cNvSpPr>
            <a:spLocks noChangeArrowheads="1"/>
          </p:cNvSpPr>
          <p:nvPr/>
        </p:nvSpPr>
        <p:spPr bwMode="auto">
          <a:xfrm>
            <a:off x="7086600" y="3505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8322" name="AutoShape 194"/>
          <p:cNvSpPr>
            <a:spLocks/>
          </p:cNvSpPr>
          <p:nvPr/>
        </p:nvSpPr>
        <p:spPr bwMode="auto">
          <a:xfrm>
            <a:off x="4495800" y="2057400"/>
            <a:ext cx="838200" cy="4114800"/>
          </a:xfrm>
          <a:prstGeom prst="leftBrace">
            <a:avLst>
              <a:gd name="adj1" fmla="val 63977"/>
              <a:gd name="adj2" fmla="val 3449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323" name="Group 195"/>
          <p:cNvGrpSpPr>
            <a:grpSpLocks/>
          </p:cNvGrpSpPr>
          <p:nvPr/>
        </p:nvGrpSpPr>
        <p:grpSpPr bwMode="auto">
          <a:xfrm>
            <a:off x="6781800" y="3810000"/>
            <a:ext cx="381000" cy="381000"/>
            <a:chOff x="3744" y="2880"/>
            <a:chExt cx="672" cy="672"/>
          </a:xfrm>
        </p:grpSpPr>
        <p:sp>
          <p:nvSpPr>
            <p:cNvPr id="48324" name="Oval 196"/>
            <p:cNvSpPr>
              <a:spLocks noChangeArrowheads="1"/>
            </p:cNvSpPr>
            <p:nvPr/>
          </p:nvSpPr>
          <p:spPr bwMode="auto">
            <a:xfrm>
              <a:off x="3744" y="3120"/>
              <a:ext cx="336" cy="336"/>
            </a:xfrm>
            <a:prstGeom prst="ellipse">
              <a:avLst/>
            </a:prstGeom>
            <a:solidFill>
              <a:srgbClr val="FF9933">
                <a:alpha val="49001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25" name="Oval 197"/>
            <p:cNvSpPr>
              <a:spLocks noChangeArrowheads="1"/>
            </p:cNvSpPr>
            <p:nvPr/>
          </p:nvSpPr>
          <p:spPr bwMode="auto">
            <a:xfrm>
              <a:off x="4080" y="3216"/>
              <a:ext cx="336" cy="336"/>
            </a:xfrm>
            <a:prstGeom prst="ellipse">
              <a:avLst/>
            </a:prstGeom>
            <a:solidFill>
              <a:srgbClr val="66CCFF">
                <a:alpha val="50999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326" name="Oval 198"/>
            <p:cNvSpPr>
              <a:spLocks noChangeArrowheads="1"/>
            </p:cNvSpPr>
            <p:nvPr/>
          </p:nvSpPr>
          <p:spPr bwMode="auto">
            <a:xfrm>
              <a:off x="3984" y="2880"/>
              <a:ext cx="336" cy="336"/>
            </a:xfrm>
            <a:prstGeom prst="ellipse">
              <a:avLst/>
            </a:prstGeom>
            <a:solidFill>
              <a:srgbClr val="66CCFF">
                <a:alpha val="50000"/>
              </a:srgb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327" name="Rectangle 199"/>
          <p:cNvSpPr>
            <a:spLocks noChangeArrowheads="1"/>
          </p:cNvSpPr>
          <p:nvPr/>
        </p:nvSpPr>
        <p:spPr bwMode="auto">
          <a:xfrm>
            <a:off x="1143000" y="3276600"/>
            <a:ext cx="3048000" cy="457200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28" name="Rectangle 200"/>
          <p:cNvSpPr>
            <a:spLocks noChangeArrowheads="1"/>
          </p:cNvSpPr>
          <p:nvPr/>
        </p:nvSpPr>
        <p:spPr bwMode="auto">
          <a:xfrm>
            <a:off x="1143000" y="3733800"/>
            <a:ext cx="3048000" cy="457200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0" name="AutoShape 202"/>
          <p:cNvSpPr>
            <a:spLocks/>
          </p:cNvSpPr>
          <p:nvPr/>
        </p:nvSpPr>
        <p:spPr bwMode="auto">
          <a:xfrm>
            <a:off x="4572000" y="3352800"/>
            <a:ext cx="1828800" cy="1295400"/>
          </a:xfrm>
          <a:prstGeom prst="leftBrace">
            <a:avLst>
              <a:gd name="adj1" fmla="val 20370"/>
              <a:gd name="adj2" fmla="val 4718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1" name="Rectangle 203"/>
          <p:cNvSpPr>
            <a:spLocks noChangeArrowheads="1"/>
          </p:cNvSpPr>
          <p:nvPr/>
        </p:nvSpPr>
        <p:spPr bwMode="auto">
          <a:xfrm>
            <a:off x="1143000" y="4191000"/>
            <a:ext cx="30480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2" name="Line 204"/>
          <p:cNvSpPr>
            <a:spLocks noChangeShapeType="1"/>
          </p:cNvSpPr>
          <p:nvPr/>
        </p:nvSpPr>
        <p:spPr bwMode="auto">
          <a:xfrm flipV="1">
            <a:off x="4495800" y="4114800"/>
            <a:ext cx="2057400" cy="3048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333" name="Line 205"/>
          <p:cNvSpPr>
            <a:spLocks noChangeShapeType="1"/>
          </p:cNvSpPr>
          <p:nvPr/>
        </p:nvSpPr>
        <p:spPr bwMode="auto">
          <a:xfrm flipV="1">
            <a:off x="4495800" y="44196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334" name="Rectangle 206"/>
          <p:cNvSpPr>
            <a:spLocks noChangeArrowheads="1"/>
          </p:cNvSpPr>
          <p:nvPr/>
        </p:nvSpPr>
        <p:spPr bwMode="auto">
          <a:xfrm>
            <a:off x="1143000" y="4800600"/>
            <a:ext cx="3048000" cy="533400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7" name="Line 209"/>
          <p:cNvSpPr>
            <a:spLocks noChangeShapeType="1"/>
          </p:cNvSpPr>
          <p:nvPr/>
        </p:nvSpPr>
        <p:spPr bwMode="auto">
          <a:xfrm flipV="1">
            <a:off x="4495800" y="4114800"/>
            <a:ext cx="2286000" cy="990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8338" name="Line 210"/>
          <p:cNvSpPr>
            <a:spLocks noChangeShapeType="1"/>
          </p:cNvSpPr>
          <p:nvPr/>
        </p:nvSpPr>
        <p:spPr bwMode="auto">
          <a:xfrm>
            <a:off x="4495800" y="5105400"/>
            <a:ext cx="1752600" cy="3048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64 C 0.23039 -0.45764 0.31459 -0.34815 0.31459 -0.21319 C 0.31459 -0.07847 0.23039 0.03125 0.12709 0.03125 C 0.02344 0.03125 -0.06041 -0.07847 -0.06041 -0.21319 C -0.06041 -0.34815 0.02344 -0.45764 0.12709 -0.45764 Z " pathEditMode="relative" rAng="0" ptsTypes="fffff">
                                      <p:cBhvr>
                                        <p:cTn id="6" dur="200" fill="hold"/>
                                        <p:tgtEl>
                                          <p:spTgt spid="48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8" dur="100" fill="hold"/>
                                        <p:tgtEl>
                                          <p:spTgt spid="48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48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2" dur="200" fill="hold"/>
                                        <p:tgtEl>
                                          <p:spTgt spid="48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4" dur="100" fill="hold"/>
                                        <p:tgtEl>
                                          <p:spTgt spid="48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16" dur="90" fill="hold"/>
                                        <p:tgtEl>
                                          <p:spTgt spid="48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18" dur="50" fill="hold"/>
                                        <p:tgtEl>
                                          <p:spTgt spid="48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0" dur="150" fill="hold"/>
                                        <p:tgtEl>
                                          <p:spTgt spid="48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48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8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8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8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8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8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8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8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8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48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6" dur="500"/>
                                        <p:tgtEl>
                                          <p:spTgt spid="48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9" dur="500"/>
                                        <p:tgtEl>
                                          <p:spTgt spid="48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8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8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8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8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01" dur="500"/>
                                        <p:tgtEl>
                                          <p:spTgt spid="48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04" dur="500"/>
                                        <p:tgtEl>
                                          <p:spTgt spid="48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13" grpId="0" animBg="1"/>
      <p:bldP spid="48314" grpId="0" animBg="1"/>
      <p:bldP spid="48315" grpId="0" animBg="1"/>
      <p:bldP spid="48316" grpId="0" animBg="1"/>
      <p:bldP spid="48317" grpId="0" animBg="1"/>
      <p:bldP spid="48318" grpId="0" animBg="1"/>
      <p:bldP spid="48319" grpId="0" animBg="1"/>
      <p:bldP spid="48320" grpId="0" animBg="1"/>
      <p:bldP spid="48322" grpId="0" animBg="1"/>
      <p:bldP spid="48322" grpId="1" animBg="1"/>
      <p:bldP spid="48327" grpId="0" animBg="1"/>
      <p:bldP spid="48327" grpId="1" animBg="1"/>
      <p:bldP spid="48328" grpId="0" animBg="1"/>
      <p:bldP spid="48328" grpId="1" animBg="1"/>
      <p:bldP spid="48330" grpId="0" animBg="1"/>
      <p:bldP spid="48330" grpId="1" animBg="1"/>
      <p:bldP spid="48331" grpId="0" animBg="1"/>
      <p:bldP spid="48331" grpId="1" animBg="1"/>
      <p:bldP spid="48332" grpId="0" animBg="1"/>
      <p:bldP spid="48332" grpId="1" animBg="1"/>
      <p:bldP spid="48333" grpId="0" animBg="1"/>
      <p:bldP spid="48333" grpId="1" animBg="1"/>
      <p:bldP spid="48334" grpId="0" animBg="1"/>
      <p:bldP spid="48334" grpId="1" animBg="1"/>
      <p:bldP spid="48337" grpId="0" animBg="1"/>
      <p:bldP spid="48337" grpId="1" animBg="1"/>
      <p:bldP spid="48338" grpId="0" animBg="1"/>
      <p:bldP spid="4833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95" name="Oval 27"/>
          <p:cNvSpPr>
            <a:spLocks noChangeArrowheads="1"/>
          </p:cNvSpPr>
          <p:nvPr/>
        </p:nvSpPr>
        <p:spPr bwMode="auto">
          <a:xfrm>
            <a:off x="2895600" y="4495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Atomic Number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76200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Comic Sans MS" pitchFamily="66" charset="0"/>
              </a:rPr>
              <a:t>The number of protons in the nucleus of an atom</a:t>
            </a:r>
          </a:p>
        </p:txBody>
      </p:sp>
      <p:grpSp>
        <p:nvGrpSpPr>
          <p:cNvPr id="109582" name="Group 14"/>
          <p:cNvGrpSpPr>
            <a:grpSpLocks/>
          </p:cNvGrpSpPr>
          <p:nvPr/>
        </p:nvGrpSpPr>
        <p:grpSpPr bwMode="auto">
          <a:xfrm>
            <a:off x="2667000" y="3733800"/>
            <a:ext cx="1524000" cy="1371600"/>
            <a:chOff x="1968" y="1584"/>
            <a:chExt cx="2160" cy="1872"/>
          </a:xfrm>
        </p:grpSpPr>
        <p:sp>
          <p:nvSpPr>
            <p:cNvPr id="109583" name="Oval 15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109584" name="Oval 16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5" name="Oval 1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109586" name="Oval 1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7" name="Oval 1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8" name="Oval 20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109589" name="Oval 21"/>
          <p:cNvSpPr>
            <a:spLocks noChangeArrowheads="1"/>
          </p:cNvSpPr>
          <p:nvPr/>
        </p:nvSpPr>
        <p:spPr bwMode="auto">
          <a:xfrm>
            <a:off x="2209800" y="32766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90" name="Oval 22"/>
          <p:cNvSpPr>
            <a:spLocks noChangeArrowheads="1"/>
          </p:cNvSpPr>
          <p:nvPr/>
        </p:nvSpPr>
        <p:spPr bwMode="auto">
          <a:xfrm>
            <a:off x="1752600" y="2895600"/>
            <a:ext cx="3352800" cy="3048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91" name="Oval 23"/>
          <p:cNvSpPr>
            <a:spLocks noChangeArrowheads="1"/>
          </p:cNvSpPr>
          <p:nvPr/>
        </p:nvSpPr>
        <p:spPr bwMode="auto">
          <a:xfrm>
            <a:off x="4495800" y="4114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2" name="Oval 24"/>
          <p:cNvSpPr>
            <a:spLocks noChangeArrowheads="1"/>
          </p:cNvSpPr>
          <p:nvPr/>
        </p:nvSpPr>
        <p:spPr bwMode="auto">
          <a:xfrm>
            <a:off x="2057400" y="4419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3" name="Oval 25"/>
          <p:cNvSpPr>
            <a:spLocks noChangeArrowheads="1"/>
          </p:cNvSpPr>
          <p:nvPr/>
        </p:nvSpPr>
        <p:spPr bwMode="auto">
          <a:xfrm>
            <a:off x="2971800" y="28194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5867400" y="3048000"/>
            <a:ext cx="2286000" cy="15906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What would be the atomic number of this atom?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0.13872 C -0.05643 -0.13872 0.00416 -0.06196 0.00416 0.03376 C 0.00416 0.12787 -0.05643 0.20602 -0.12986 0.20602 C -0.20348 0.20602 -0.2625 0.12787 -0.2625 0.03376 C -0.2625 -0.06196 -0.20348 -0.13872 -0.12986 -0.13872 Z " pathEditMode="fixed" rAng="0" ptsTypes="fffff">
                                      <p:cBhvr>
                                        <p:cTn id="11" dur="9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681 -0.18312 C 0.21024 -0.18312 0.27083 -0.10636 0.27083 -0.01064 C 0.27083 0.08347 0.21024 0.16162 0.13681 0.16162 C 0.06319 0.16162 0.00417 0.08347 0.00417 -0.01064 C 0.00417 -0.10636 0.06319 -0.18312 0.13681 -0.18312 Z " pathEditMode="fixed" rAng="0" ptsTypes="fffff">
                                      <p:cBhvr>
                                        <p:cTn id="13" dur="9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-3.23699E-6 C 0.13715 -3.23699E-6 0.22066 0.09503 0.22066 0.21364 C 0.22066 0.33018 0.13715 0.42729 0.03611 0.42729 C -0.06493 0.42729 -0.14583 0.33018 -0.14583 0.21364 C -0.14583 0.09503 -0.06493 -3.23699E-6 0.03611 -3.23699E-6 Z " pathEditMode="fixed" rAng="0" ptsTypes="fffff">
                                      <p:cBhvr>
                                        <p:cTn id="15" dur="9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9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5" grpId="0" animBg="1"/>
      <p:bldP spid="109571" grpId="0" build="p"/>
      <p:bldP spid="109591" grpId="0" animBg="1"/>
      <p:bldP spid="109592" grpId="0" animBg="1"/>
      <p:bldP spid="109593" grpId="0" animBg="1"/>
      <p:bldP spid="1095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5" name="Oval 1051"/>
          <p:cNvSpPr>
            <a:spLocks noChangeArrowheads="1"/>
          </p:cNvSpPr>
          <p:nvPr/>
        </p:nvSpPr>
        <p:spPr bwMode="auto">
          <a:xfrm>
            <a:off x="6172200" y="48006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Mass Number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900">
                <a:latin typeface="Comic Sans MS" pitchFamily="66" charset="0"/>
              </a:rPr>
              <a:t>The total number of protons and neutrons in an atom’s nucleus</a:t>
            </a:r>
          </a:p>
          <a:p>
            <a:pPr>
              <a:lnSpc>
                <a:spcPct val="80000"/>
              </a:lnSpc>
            </a:pPr>
            <a:r>
              <a:rPr lang="en-US" sz="1900">
                <a:latin typeface="Comic Sans MS" pitchFamily="66" charset="0"/>
              </a:rPr>
              <a:t>Expressed in </a:t>
            </a:r>
            <a:r>
              <a:rPr lang="en-US" sz="1900" b="1" u="sng">
                <a:latin typeface="Comic Sans MS" pitchFamily="66" charset="0"/>
              </a:rPr>
              <a:t>A</a:t>
            </a:r>
            <a:r>
              <a:rPr lang="en-US" sz="1900">
                <a:latin typeface="Comic Sans MS" pitchFamily="66" charset="0"/>
              </a:rPr>
              <a:t>tomic </a:t>
            </a:r>
            <a:r>
              <a:rPr lang="en-US" sz="1900" b="1" u="sng">
                <a:latin typeface="Comic Sans MS" pitchFamily="66" charset="0"/>
              </a:rPr>
              <a:t>M</a:t>
            </a:r>
            <a:r>
              <a:rPr lang="en-US" sz="1900">
                <a:latin typeface="Comic Sans MS" pitchFamily="66" charset="0"/>
              </a:rPr>
              <a:t>ass </a:t>
            </a:r>
            <a:r>
              <a:rPr lang="en-US" sz="1900" b="1" u="sng">
                <a:latin typeface="Comic Sans MS" pitchFamily="66" charset="0"/>
              </a:rPr>
              <a:t>U</a:t>
            </a:r>
            <a:r>
              <a:rPr lang="en-US" sz="1900">
                <a:latin typeface="Comic Sans MS" pitchFamily="66" charset="0"/>
              </a:rPr>
              <a:t>nits (amu)</a:t>
            </a:r>
          </a:p>
          <a:p>
            <a:pPr lvl="1">
              <a:lnSpc>
                <a:spcPct val="80000"/>
              </a:lnSpc>
            </a:pPr>
            <a:r>
              <a:rPr lang="en-US" sz="1900">
                <a:latin typeface="Comic Sans MS" pitchFamily="66" charset="0"/>
              </a:rPr>
              <a:t>Each proton or neutron has a mass of 1 amu</a:t>
            </a:r>
          </a:p>
        </p:txBody>
      </p:sp>
      <p:grpSp>
        <p:nvGrpSpPr>
          <p:cNvPr id="43014" name="Group 1030"/>
          <p:cNvGrpSpPr>
            <a:grpSpLocks/>
          </p:cNvGrpSpPr>
          <p:nvPr/>
        </p:nvGrpSpPr>
        <p:grpSpPr bwMode="auto">
          <a:xfrm>
            <a:off x="5943600" y="4038600"/>
            <a:ext cx="1524000" cy="1371600"/>
            <a:chOff x="1968" y="1584"/>
            <a:chExt cx="2160" cy="1872"/>
          </a:xfrm>
        </p:grpSpPr>
        <p:sp>
          <p:nvSpPr>
            <p:cNvPr id="43015" name="Oval 103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43016" name="Oval 103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17" name="Oval 103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43018" name="Oval 103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19" name="Oval 103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20" name="Oval 103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43021" name="Oval 1037"/>
          <p:cNvSpPr>
            <a:spLocks noChangeArrowheads="1"/>
          </p:cNvSpPr>
          <p:nvPr/>
        </p:nvSpPr>
        <p:spPr bwMode="auto">
          <a:xfrm>
            <a:off x="5486400" y="3581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1038"/>
          <p:cNvSpPr>
            <a:spLocks noChangeArrowheads="1"/>
          </p:cNvSpPr>
          <p:nvPr/>
        </p:nvSpPr>
        <p:spPr bwMode="auto">
          <a:xfrm>
            <a:off x="5029200" y="3200400"/>
            <a:ext cx="3352800" cy="3048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Oval 1039"/>
          <p:cNvSpPr>
            <a:spLocks noChangeArrowheads="1"/>
          </p:cNvSpPr>
          <p:nvPr/>
        </p:nvSpPr>
        <p:spPr bwMode="auto">
          <a:xfrm>
            <a:off x="7772400" y="4419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4" name="Oval 1040"/>
          <p:cNvSpPr>
            <a:spLocks noChangeArrowheads="1"/>
          </p:cNvSpPr>
          <p:nvPr/>
        </p:nvSpPr>
        <p:spPr bwMode="auto">
          <a:xfrm>
            <a:off x="5791200" y="54864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5" name="Oval 1041"/>
          <p:cNvSpPr>
            <a:spLocks noChangeArrowheads="1"/>
          </p:cNvSpPr>
          <p:nvPr/>
        </p:nvSpPr>
        <p:spPr bwMode="auto">
          <a:xfrm>
            <a:off x="6248400" y="3124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6" name="Text Box 1042"/>
          <p:cNvSpPr txBox="1">
            <a:spLocks noChangeArrowheads="1"/>
          </p:cNvSpPr>
          <p:nvPr/>
        </p:nvSpPr>
        <p:spPr bwMode="auto">
          <a:xfrm>
            <a:off x="1371600" y="2819400"/>
            <a:ext cx="3200400" cy="7397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What would be the mass number of this atom?</a:t>
            </a:r>
          </a:p>
        </p:txBody>
      </p:sp>
      <p:sp>
        <p:nvSpPr>
          <p:cNvPr id="43027" name="Line 1043"/>
          <p:cNvSpPr>
            <a:spLocks noChangeShapeType="1"/>
          </p:cNvSpPr>
          <p:nvPr/>
        </p:nvSpPr>
        <p:spPr bwMode="auto">
          <a:xfrm flipH="1" flipV="1">
            <a:off x="3505200" y="3886200"/>
            <a:ext cx="25146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028" name="Oval 1044"/>
          <p:cNvSpPr>
            <a:spLocks noChangeArrowheads="1"/>
          </p:cNvSpPr>
          <p:nvPr/>
        </p:nvSpPr>
        <p:spPr bwMode="auto">
          <a:xfrm>
            <a:off x="2286000" y="3657600"/>
            <a:ext cx="38100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+</a:t>
            </a:r>
          </a:p>
        </p:txBody>
      </p:sp>
      <p:sp>
        <p:nvSpPr>
          <p:cNvPr id="43029" name="Line 1045"/>
          <p:cNvSpPr>
            <a:spLocks noChangeShapeType="1"/>
          </p:cNvSpPr>
          <p:nvPr/>
        </p:nvSpPr>
        <p:spPr bwMode="auto">
          <a:xfrm flipH="1" flipV="1">
            <a:off x="3505200" y="4267200"/>
            <a:ext cx="23622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032" name="Oval 1048"/>
          <p:cNvSpPr>
            <a:spLocks noChangeArrowheads="1"/>
          </p:cNvSpPr>
          <p:nvPr/>
        </p:nvSpPr>
        <p:spPr bwMode="auto">
          <a:xfrm>
            <a:off x="2286000" y="4114800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3033" name="Text Box 1049"/>
          <p:cNvSpPr txBox="1">
            <a:spLocks noChangeArrowheads="1"/>
          </p:cNvSpPr>
          <p:nvPr/>
        </p:nvSpPr>
        <p:spPr bwMode="auto">
          <a:xfrm>
            <a:off x="2743200" y="3657600"/>
            <a:ext cx="77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1800" b="1">
                <a:latin typeface="Comic Sans MS" pitchFamily="66" charset="0"/>
              </a:rPr>
              <a:t>3</a:t>
            </a:r>
          </a:p>
        </p:txBody>
      </p:sp>
      <p:sp>
        <p:nvSpPr>
          <p:cNvPr id="43034" name="Text Box 1050"/>
          <p:cNvSpPr txBox="1">
            <a:spLocks noChangeArrowheads="1"/>
          </p:cNvSpPr>
          <p:nvPr/>
        </p:nvSpPr>
        <p:spPr bwMode="auto">
          <a:xfrm>
            <a:off x="2743200" y="4038600"/>
            <a:ext cx="77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1800" b="1">
                <a:latin typeface="Comic Sans MS" pitchFamily="66" charset="0"/>
              </a:rPr>
              <a:t>4</a:t>
            </a:r>
          </a:p>
        </p:txBody>
      </p:sp>
      <p:sp>
        <p:nvSpPr>
          <p:cNvPr id="43036" name="Text Box 1052"/>
          <p:cNvSpPr txBox="1">
            <a:spLocks noChangeArrowheads="1"/>
          </p:cNvSpPr>
          <p:nvPr/>
        </p:nvSpPr>
        <p:spPr bwMode="auto">
          <a:xfrm>
            <a:off x="1752600" y="4572000"/>
            <a:ext cx="2590800" cy="61912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3 protons + 4 neutrons </a:t>
            </a:r>
            <a:r>
              <a:rPr lang="en-US" sz="1600">
                <a:latin typeface="Comic Sans MS" pitchFamily="66" charset="0"/>
                <a:sym typeface="Wingdings" pitchFamily="2" charset="2"/>
              </a:rPr>
              <a:t>= a mass number of 7 amu</a:t>
            </a:r>
            <a:endParaRPr lang="en-US" sz="1600">
              <a:latin typeface="Comic Sans MS" pitchFamily="66" charset="0"/>
            </a:endParaRPr>
          </a:p>
        </p:txBody>
      </p:sp>
      <p:sp>
        <p:nvSpPr>
          <p:cNvPr id="43037" name="Text Box 1053"/>
          <p:cNvSpPr txBox="1">
            <a:spLocks noChangeArrowheads="1"/>
          </p:cNvSpPr>
          <p:nvPr/>
        </p:nvSpPr>
        <p:spPr bwMode="auto">
          <a:xfrm>
            <a:off x="1295400" y="5410200"/>
            <a:ext cx="3733800" cy="954088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>
                <a:latin typeface="Comic Sans MS" pitchFamily="66" charset="0"/>
              </a:rPr>
              <a:t>Why did we not account for the electrons when calculating the mass number?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0.14983 C -0.05642 -0.14983 0.00417 -0.07307 0.00417 0.02266 C 0.00417 0.11676 -0.05642 0.19491 -0.12986 0.19491 C -0.20347 0.19491 -0.2625 0.11676 -0.2625 0.02266 C -0.2625 -0.07307 -0.20347 -0.14983 -0.12986 -0.14983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81 -0.3052 C 0.16025 -0.3052 0.22084 -0.22844 0.22084 -0.13271 C 0.22084 -0.03861 0.16025 0.03954 0.08681 0.03954 C 0.0132 0.03954 -0.04583 -0.03861 -0.04583 -0.13271 C -0.04583 -0.22844 0.0132 -0.3052 0.08681 -0.3052 Z " pathEditMode="fixed" rAng="0" ptsTypes="fffff">
                                      <p:cBhvr>
                                        <p:cTn id="8" dur="9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7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-0.01665 C 0.13716 -0.01665 0.22066 0.08924 0.22066 0.22196 C 0.22066 0.35167 0.13716 0.46057 0.03611 0.46057 C -0.06493 0.46057 -0.14583 0.35167 -0.14583 0.22196 C -0.14583 0.08924 -0.06493 -0.01665 0.03611 -0.01665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/>
      <p:bldP spid="43024" grpId="0" animBg="1"/>
      <p:bldP spid="43025" grpId="0" animBg="1"/>
      <p:bldP spid="43026" grpId="0" animBg="1"/>
      <p:bldP spid="43027" grpId="0" animBg="1"/>
      <p:bldP spid="43028" grpId="0" animBg="1"/>
      <p:bldP spid="43029" grpId="0" animBg="1"/>
      <p:bldP spid="43032" grpId="0" animBg="1"/>
      <p:bldP spid="43033" grpId="0"/>
      <p:bldP spid="43034" grpId="0"/>
      <p:bldP spid="43036" grpId="0" animBg="1"/>
      <p:bldP spid="430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Building Atoms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752600"/>
            <a:ext cx="7315200" cy="9144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Using the whiteboard and the proton, neutron, and electron pieces, build the following atoms, and determine their atomic and mass numbers.</a:t>
            </a:r>
          </a:p>
        </p:txBody>
      </p:sp>
      <p:graphicFrame>
        <p:nvGraphicFramePr>
          <p:cNvPr id="97329" name="Group 49"/>
          <p:cNvGraphicFramePr>
            <a:graphicFrameLocks noGrp="1"/>
          </p:cNvGraphicFramePr>
          <p:nvPr>
            <p:ph sz="quarter" idx="2"/>
          </p:nvPr>
        </p:nvGraphicFramePr>
        <p:xfrm>
          <a:off x="1295400" y="3124200"/>
          <a:ext cx="7315200" cy="310896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Atoms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Protons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Electrons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Carbon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Beryllium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Oxygen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Lithium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Sodium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7326" name="Picture 46" descr="j029698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 rot="19455670">
            <a:off x="7239000" y="152400"/>
            <a:ext cx="1123950" cy="1524000"/>
          </a:xfrm>
          <a:noFill/>
          <a:ln/>
        </p:spPr>
      </p:pic>
      <p:pic>
        <p:nvPicPr>
          <p:cNvPr id="97331" name="Picture 51" descr="AG00266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8775" y="381000"/>
            <a:ext cx="220663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Matter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Comic Sans MS" pitchFamily="66" charset="0"/>
              </a:rPr>
              <a:t>Anything that has mass and takes up space (volume)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omic Sans MS" pitchFamily="66" charset="0"/>
              </a:rPr>
              <a:t>Examples: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Comic Sans MS" pitchFamily="66" charset="0"/>
              </a:rPr>
              <a:t>A brick has </a:t>
            </a:r>
            <a:r>
              <a:rPr lang="en-US" u="sng">
                <a:latin typeface="Comic Sans MS" pitchFamily="66" charset="0"/>
              </a:rPr>
              <a:t>mass</a:t>
            </a:r>
            <a:r>
              <a:rPr lang="en-US">
                <a:latin typeface="Comic Sans MS" pitchFamily="66" charset="0"/>
              </a:rPr>
              <a:t> and </a:t>
            </a:r>
            <a:r>
              <a:rPr lang="en-US" u="sng">
                <a:latin typeface="Comic Sans MS" pitchFamily="66" charset="0"/>
              </a:rPr>
              <a:t>takes up space</a:t>
            </a:r>
            <a:r>
              <a:rPr lang="en-US">
                <a:latin typeface="Comic Sans MS" pitchFamily="66" charset="0"/>
              </a:rPr>
              <a:t> </a:t>
            </a:r>
            <a:endParaRPr lang="en-US">
              <a:latin typeface="Comic Sans MS" pitchFamily="66" charset="0"/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>
                <a:latin typeface="Comic Sans MS" pitchFamily="66" charset="0"/>
                <a:sym typeface="Wingdings" pitchFamily="2" charset="2"/>
              </a:rPr>
              <a:t>A desk has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takes up space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Comic Sans MS" pitchFamily="66" charset="0"/>
                <a:sym typeface="Wingdings" pitchFamily="2" charset="2"/>
              </a:rPr>
              <a:t>A pencil has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takes up space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Comic Sans MS" pitchFamily="66" charset="0"/>
                <a:sym typeface="Wingdings" pitchFamily="2" charset="2"/>
              </a:rPr>
              <a:t>Air has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u="sng">
                <a:latin typeface="Comic Sans MS" pitchFamily="66" charset="0"/>
                <a:sym typeface="Wingdings" pitchFamily="2" charset="2"/>
              </a:rPr>
              <a:t>takes up space</a:t>
            </a:r>
            <a:endParaRPr lang="en-US" u="sng">
              <a:latin typeface="Comic Sans MS" pitchFamily="66" charset="0"/>
            </a:endParaRP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1143000" y="5029200"/>
            <a:ext cx="7442200" cy="10445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All of the above examples are considered matter because they have </a:t>
            </a:r>
            <a:r>
              <a:rPr lang="en-US" sz="2000" u="sng">
                <a:latin typeface="Comic Sans MS" pitchFamily="66" charset="0"/>
              </a:rPr>
              <a:t>mass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take up space</a:t>
            </a:r>
            <a:r>
              <a:rPr lang="en-US" sz="2000">
                <a:latin typeface="Comic Sans MS" pitchFamily="66" charset="0"/>
              </a:rPr>
              <a:t>.  Can you think of anything that would not be considered matter?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28" name="Oval 1068"/>
          <p:cNvSpPr>
            <a:spLocks noChangeArrowheads="1"/>
          </p:cNvSpPr>
          <p:nvPr/>
        </p:nvSpPr>
        <p:spPr bwMode="auto">
          <a:xfrm>
            <a:off x="7391400" y="46482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2029" name="Oval 1069"/>
          <p:cNvSpPr>
            <a:spLocks noChangeArrowheads="1"/>
          </p:cNvSpPr>
          <p:nvPr/>
        </p:nvSpPr>
        <p:spPr bwMode="auto">
          <a:xfrm>
            <a:off x="7162800" y="4495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2027" name="Oval 1067"/>
          <p:cNvSpPr>
            <a:spLocks noChangeArrowheads="1"/>
          </p:cNvSpPr>
          <p:nvPr/>
        </p:nvSpPr>
        <p:spPr bwMode="auto">
          <a:xfrm>
            <a:off x="4876800" y="46482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Isotopes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1905000"/>
          </a:xfrm>
        </p:spPr>
        <p:txBody>
          <a:bodyPr/>
          <a:lstStyle/>
          <a:p>
            <a:r>
              <a:rPr lang="en-US" sz="2400">
                <a:latin typeface="Comic Sans MS" pitchFamily="66" charset="0"/>
              </a:rPr>
              <a:t>Atoms that have the same number of protons, but have different numbers of neutrons</a:t>
            </a:r>
          </a:p>
          <a:p>
            <a:r>
              <a:rPr lang="en-US" sz="2400">
                <a:latin typeface="Comic Sans MS" pitchFamily="66" charset="0"/>
              </a:rPr>
              <a:t>Examples</a:t>
            </a: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21" name="Picture 17" descr="http://www.colorado.edu/physics/2000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68450" y="2774950"/>
            <a:ext cx="476250" cy="476250"/>
          </a:xfrm>
          <a:prstGeom prst="rect">
            <a:avLst/>
          </a:prstGeom>
          <a:noFill/>
        </p:spPr>
      </p:pic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19" name="Picture 15" descr="http://www.colorado.edu/physics/2000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68450" y="2774950"/>
            <a:ext cx="9525" cy="9525"/>
          </a:xfrm>
          <a:prstGeom prst="rect">
            <a:avLst/>
          </a:prstGeom>
          <a:noFill/>
        </p:spPr>
      </p:pic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1524000" y="2667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16" name="Oval 1056"/>
          <p:cNvSpPr>
            <a:spLocks noChangeArrowheads="1"/>
          </p:cNvSpPr>
          <p:nvPr/>
        </p:nvSpPr>
        <p:spPr bwMode="auto">
          <a:xfrm>
            <a:off x="2209800" y="46482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17" name="Oval 1057"/>
          <p:cNvSpPr>
            <a:spLocks noChangeArrowheads="1"/>
          </p:cNvSpPr>
          <p:nvPr/>
        </p:nvSpPr>
        <p:spPr bwMode="auto">
          <a:xfrm>
            <a:off x="2667000" y="3810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18" name="Oval 1058"/>
          <p:cNvSpPr>
            <a:spLocks noChangeArrowheads="1"/>
          </p:cNvSpPr>
          <p:nvPr/>
        </p:nvSpPr>
        <p:spPr bwMode="auto">
          <a:xfrm>
            <a:off x="1371600" y="38862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Oval 1059"/>
          <p:cNvSpPr>
            <a:spLocks noChangeArrowheads="1"/>
          </p:cNvSpPr>
          <p:nvPr/>
        </p:nvSpPr>
        <p:spPr bwMode="auto">
          <a:xfrm>
            <a:off x="4572000" y="46482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20" name="Oval 1060"/>
          <p:cNvSpPr>
            <a:spLocks noChangeArrowheads="1"/>
          </p:cNvSpPr>
          <p:nvPr/>
        </p:nvSpPr>
        <p:spPr bwMode="auto">
          <a:xfrm>
            <a:off x="4495800" y="5943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22" name="Oval 1062"/>
          <p:cNvSpPr>
            <a:spLocks noChangeArrowheads="1"/>
          </p:cNvSpPr>
          <p:nvPr/>
        </p:nvSpPr>
        <p:spPr bwMode="auto">
          <a:xfrm>
            <a:off x="7162800" y="4724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23" name="Oval 1063"/>
          <p:cNvSpPr>
            <a:spLocks noChangeArrowheads="1"/>
          </p:cNvSpPr>
          <p:nvPr/>
        </p:nvSpPr>
        <p:spPr bwMode="auto">
          <a:xfrm>
            <a:off x="8458200" y="4495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25" name="Oval 1065"/>
          <p:cNvSpPr>
            <a:spLocks noChangeArrowheads="1"/>
          </p:cNvSpPr>
          <p:nvPr/>
        </p:nvSpPr>
        <p:spPr bwMode="auto">
          <a:xfrm>
            <a:off x="3886200" y="38862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6" name="Oval 1066"/>
          <p:cNvSpPr>
            <a:spLocks noChangeArrowheads="1"/>
          </p:cNvSpPr>
          <p:nvPr/>
        </p:nvSpPr>
        <p:spPr bwMode="auto">
          <a:xfrm>
            <a:off x="6400800" y="38100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Text Box 1070"/>
          <p:cNvSpPr txBox="1">
            <a:spLocks noChangeArrowheads="1"/>
          </p:cNvSpPr>
          <p:nvPr/>
        </p:nvSpPr>
        <p:spPr bwMode="auto">
          <a:xfrm>
            <a:off x="1447800" y="6096000"/>
            <a:ext cx="2071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(Protium)</a:t>
            </a:r>
          </a:p>
        </p:txBody>
      </p:sp>
      <p:sp>
        <p:nvSpPr>
          <p:cNvPr id="42031" name="Text Box 1071"/>
          <p:cNvSpPr txBox="1">
            <a:spLocks noChangeArrowheads="1"/>
          </p:cNvSpPr>
          <p:nvPr/>
        </p:nvSpPr>
        <p:spPr bwMode="auto">
          <a:xfrm>
            <a:off x="3810000" y="6096000"/>
            <a:ext cx="2338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(Deuterium)</a:t>
            </a:r>
          </a:p>
        </p:txBody>
      </p:sp>
      <p:sp>
        <p:nvSpPr>
          <p:cNvPr id="42032" name="Text Box 1072"/>
          <p:cNvSpPr txBox="1">
            <a:spLocks noChangeArrowheads="1"/>
          </p:cNvSpPr>
          <p:nvPr/>
        </p:nvSpPr>
        <p:spPr bwMode="auto">
          <a:xfrm>
            <a:off x="6477000" y="6096000"/>
            <a:ext cx="2055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(Tritium)</a:t>
            </a:r>
          </a:p>
        </p:txBody>
      </p:sp>
      <p:sp>
        <p:nvSpPr>
          <p:cNvPr id="42033" name="Text Box 1073"/>
          <p:cNvSpPr txBox="1">
            <a:spLocks noChangeArrowheads="1"/>
          </p:cNvSpPr>
          <p:nvPr/>
        </p:nvSpPr>
        <p:spPr bwMode="auto">
          <a:xfrm>
            <a:off x="3429000" y="2743200"/>
            <a:ext cx="4495800" cy="76835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Notice that each of these atoms have one proton; therefore they are all types of hydrogen.  They just have a different mass number (# of neutrons).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3 -0.00556 C 0.03246 -0.00556 0.0875 0.06604 0.0875 0.1557 C 0.0875 0.24375 0.03246 0.31696 -0.03403 0.31696 C -0.1007 0.31696 -0.15417 0.24375 -0.15417 0.1557 C -0.15417 0.06604 -0.1007 -0.00556 -0.03403 -0.00556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"/>
                            </p:stCondLst>
                            <p:childTnLst>
                              <p:par>
                                <p:cTn id="8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97 -0.31696 C 0.10746 -0.31696 0.1625 -0.24536 0.1625 -0.1557 C 0.1625 -0.06765 0.10746 0.00556 0.04097 0.00556 C -0.0257 0.00556 -0.07917 -0.06765 -0.07917 -0.1557 C -0.07917 -0.24536 -0.0257 -0.31696 0.04097 -0.31696 Z " pathEditMode="fixed" rAng="0" ptsTypes="fffff">
                                      <p:cBhvr>
                                        <p:cTn id="9" dur="90" fill="hold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"/>
                            </p:stCondLst>
                            <p:childTnLst>
                              <p:par>
                                <p:cTn id="11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36 -0.11678 C -0.05087 -0.11678 0.00417 -0.04519 0.00417 0.04448 C 0.00417 0.13253 -0.05087 0.20574 -0.11736 0.20574 C -0.18403 0.20574 -0.2375 0.13253 -0.2375 0.04448 C -0.2375 -0.04519 -0.18403 -0.11678 -0.11736 -0.11678 Z " pathEditMode="fixed" rAng="0" ptsTypes="fffff">
                                      <p:cBhvr>
                                        <p:cTn id="12" dur="90" fill="hold"/>
                                        <p:tgtEl>
                                          <p:spTgt spid="42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7" grpId="0" animBg="1"/>
      <p:bldP spid="42020" grpId="0" animBg="1"/>
      <p:bldP spid="42023" grpId="0" animBg="1"/>
      <p:bldP spid="42030" grpId="0"/>
      <p:bldP spid="42031" grpId="0"/>
      <p:bldP spid="42032" grpId="0"/>
      <p:bldP spid="420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Atomic Mass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41475"/>
            <a:ext cx="76200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>
                <a:latin typeface="Comic Sans MS" pitchFamily="66" charset="0"/>
              </a:rPr>
              <a:t>The weighted average of the masses of all the naturally occurring isotopes of an element</a:t>
            </a:r>
          </a:p>
          <a:p>
            <a:pPr>
              <a:lnSpc>
                <a:spcPct val="80000"/>
              </a:lnSpc>
            </a:pPr>
            <a:r>
              <a:rPr lang="en-US" sz="1600">
                <a:latin typeface="Comic Sans MS" pitchFamily="66" charset="0"/>
              </a:rPr>
              <a:t>The average considers the percent abundance of each isotope in nature</a:t>
            </a:r>
          </a:p>
          <a:p>
            <a:pPr>
              <a:lnSpc>
                <a:spcPct val="80000"/>
              </a:lnSpc>
            </a:pPr>
            <a:r>
              <a:rPr lang="en-US" sz="1600">
                <a:latin typeface="Comic Sans MS" pitchFamily="66" charset="0"/>
              </a:rPr>
              <a:t>Found on the periodic table of elements</a:t>
            </a:r>
          </a:p>
          <a:p>
            <a:pPr>
              <a:lnSpc>
                <a:spcPct val="80000"/>
              </a:lnSpc>
            </a:pPr>
            <a:r>
              <a:rPr lang="en-US" sz="1600">
                <a:latin typeface="Comic Sans MS" pitchFamily="66" charset="0"/>
              </a:rPr>
              <a:t>Example</a:t>
            </a:r>
          </a:p>
        </p:txBody>
      </p:sp>
      <p:sp>
        <p:nvSpPr>
          <p:cNvPr id="86018" name="Oval 2"/>
          <p:cNvSpPr>
            <a:spLocks noChangeArrowheads="1"/>
          </p:cNvSpPr>
          <p:nvPr/>
        </p:nvSpPr>
        <p:spPr bwMode="auto">
          <a:xfrm>
            <a:off x="7391400" y="4114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19" name="Oval 3"/>
          <p:cNvSpPr>
            <a:spLocks noChangeArrowheads="1"/>
          </p:cNvSpPr>
          <p:nvPr/>
        </p:nvSpPr>
        <p:spPr bwMode="auto">
          <a:xfrm>
            <a:off x="7162800" y="39624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20" name="Oval 4"/>
          <p:cNvSpPr>
            <a:spLocks noChangeArrowheads="1"/>
          </p:cNvSpPr>
          <p:nvPr/>
        </p:nvSpPr>
        <p:spPr bwMode="auto">
          <a:xfrm>
            <a:off x="4876800" y="40386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21" name="Oval 5"/>
          <p:cNvSpPr>
            <a:spLocks noChangeArrowheads="1"/>
          </p:cNvSpPr>
          <p:nvPr/>
        </p:nvSpPr>
        <p:spPr bwMode="auto">
          <a:xfrm>
            <a:off x="2209800" y="3962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2" name="Oval 6"/>
          <p:cNvSpPr>
            <a:spLocks noChangeArrowheads="1"/>
          </p:cNvSpPr>
          <p:nvPr/>
        </p:nvSpPr>
        <p:spPr bwMode="auto">
          <a:xfrm>
            <a:off x="2819400" y="3276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3" name="Oval 7"/>
          <p:cNvSpPr>
            <a:spLocks noChangeArrowheads="1"/>
          </p:cNvSpPr>
          <p:nvPr/>
        </p:nvSpPr>
        <p:spPr bwMode="auto">
          <a:xfrm>
            <a:off x="13716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4" name="Oval 8"/>
          <p:cNvSpPr>
            <a:spLocks noChangeArrowheads="1"/>
          </p:cNvSpPr>
          <p:nvPr/>
        </p:nvSpPr>
        <p:spPr bwMode="auto">
          <a:xfrm>
            <a:off x="4572000" y="40386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5" name="Oval 9"/>
          <p:cNvSpPr>
            <a:spLocks noChangeArrowheads="1"/>
          </p:cNvSpPr>
          <p:nvPr/>
        </p:nvSpPr>
        <p:spPr bwMode="auto">
          <a:xfrm>
            <a:off x="4495800" y="5334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6" name="Oval 10"/>
          <p:cNvSpPr>
            <a:spLocks noChangeArrowheads="1"/>
          </p:cNvSpPr>
          <p:nvPr/>
        </p:nvSpPr>
        <p:spPr bwMode="auto">
          <a:xfrm>
            <a:off x="7162800" y="41910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7" name="Oval 11"/>
          <p:cNvSpPr>
            <a:spLocks noChangeArrowheads="1"/>
          </p:cNvSpPr>
          <p:nvPr/>
        </p:nvSpPr>
        <p:spPr bwMode="auto">
          <a:xfrm>
            <a:off x="8458200" y="4495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8" name="Oval 12"/>
          <p:cNvSpPr>
            <a:spLocks noChangeArrowheads="1"/>
          </p:cNvSpPr>
          <p:nvPr/>
        </p:nvSpPr>
        <p:spPr bwMode="auto">
          <a:xfrm>
            <a:off x="38862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9" name="Oval 13"/>
          <p:cNvSpPr>
            <a:spLocks noChangeArrowheads="1"/>
          </p:cNvSpPr>
          <p:nvPr/>
        </p:nvSpPr>
        <p:spPr bwMode="auto">
          <a:xfrm>
            <a:off x="64008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1538288" y="5486400"/>
            <a:ext cx="18367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Comic Sans MS" pitchFamily="66" charset="0"/>
              </a:rPr>
              <a:t>Hydrogen (Protium)</a:t>
            </a:r>
          </a:p>
          <a:p>
            <a:pPr algn="ctr"/>
            <a:r>
              <a:rPr lang="en-US" sz="1400" b="1">
                <a:latin typeface="Comic Sans MS" pitchFamily="66" charset="0"/>
              </a:rPr>
              <a:t>Mass # = 1 amu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3962400" y="5486400"/>
            <a:ext cx="2068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Comic Sans MS" pitchFamily="66" charset="0"/>
              </a:rPr>
              <a:t>Hydrogen (Deuterium)</a:t>
            </a:r>
          </a:p>
          <a:p>
            <a:pPr algn="ctr"/>
            <a:r>
              <a:rPr lang="en-US" sz="1400" b="1">
                <a:latin typeface="Comic Sans MS" pitchFamily="66" charset="0"/>
              </a:rPr>
              <a:t>Mass # = 2 amu</a:t>
            </a: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6705600" y="5486400"/>
            <a:ext cx="1820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Comic Sans MS" pitchFamily="66" charset="0"/>
              </a:rPr>
              <a:t>Hydrogen (Tritium)</a:t>
            </a:r>
          </a:p>
          <a:p>
            <a:r>
              <a:rPr lang="en-US" sz="1400" b="1">
                <a:latin typeface="Comic Sans MS" pitchFamily="66" charset="0"/>
              </a:rPr>
              <a:t>Mass # = 3 amu</a:t>
            </a:r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2133600" y="6019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1185863" y="6029325"/>
            <a:ext cx="7551737" cy="4953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latin typeface="Comic Sans MS" pitchFamily="66" charset="0"/>
              </a:rPr>
              <a:t>If you simply average the three, 2 amu (1 amu + 2 amu + 3 amu/3) would be the atomic mass, but since 99.9% of the Hydrogen is Protium, the atomic mass is around 1 amu (.999 x 1 amu)</a:t>
            </a:r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2647950" y="2690813"/>
            <a:ext cx="5634038" cy="4953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latin typeface="Comic Sans MS" pitchFamily="66" charset="0"/>
              </a:rPr>
              <a:t>What would be the atomic mass (≈) of Hydrogen if these three isotopes</a:t>
            </a:r>
          </a:p>
          <a:p>
            <a:pPr algn="ctr"/>
            <a:r>
              <a:rPr lang="en-US" sz="1200" b="1">
                <a:latin typeface="Comic Sans MS" pitchFamily="66" charset="0"/>
              </a:rPr>
              <a:t> were found in the following percentages (99.9, 0.015, 0) respectively?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7 -0.01668 C 0.01579 -0.01668 0.07083 0.05491 0.07083 0.14458 C 0.07083 0.23263 0.01579 0.30584 -0.0507 0.30584 C -0.11737 0.30584 -0.17084 0.23263 -0.17084 0.14458 C -0.17084 0.05491 -0.11737 -0.01668 -0.0507 -0.01668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"/>
                            </p:stCondLst>
                            <p:childTnLst>
                              <p:par>
                                <p:cTn id="8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97 -0.31696 C 0.10746 -0.31696 0.1625 -0.24537 0.1625 -0.1557 C 0.1625 -0.06765 0.10746 0.00556 0.04097 0.00556 C -0.0257 0.00556 -0.07917 -0.06765 -0.07917 -0.1557 C -0.07917 -0.24537 -0.0257 -0.31696 0.04097 -0.31696 Z " pathEditMode="fixed" rAng="0" ptsTypes="fffff">
                                      <p:cBhvr>
                                        <p:cTn id="9" dur="9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"/>
                            </p:stCondLst>
                            <p:childTnLst>
                              <p:par>
                                <p:cTn id="11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36 -0.19463 C -0.05087 -0.19463 0.00417 -0.12304 0.00417 -0.03337 C 0.00417 0.05468 -0.05087 0.12789 -0.11736 0.12789 C -0.18403 0.12789 -0.2375 0.05468 -0.2375 -0.03337 C -0.2375 -0.12304 -0.18403 -0.19463 -0.11736 -0.19463 Z " pathEditMode="fixed" rAng="0" ptsTypes="fffff">
                                      <p:cBhvr>
                                        <p:cTn id="12" dur="9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6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animBg="1"/>
      <p:bldP spid="86025" grpId="0" animBg="1"/>
      <p:bldP spid="86027" grpId="0" animBg="1"/>
      <p:bldP spid="86030" grpId="0"/>
      <p:bldP spid="86031" grpId="0"/>
      <p:bldP spid="86032" grpId="0"/>
      <p:bldP spid="86034" grpId="0" animBg="1"/>
      <p:bldP spid="860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Check Your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A.  ATOMS</a:t>
            </a:r>
          </a:p>
          <a:p>
            <a:pPr marL="514350" indent="-514350">
              <a:buAutoNum type="arabicPeriod"/>
            </a:pPr>
            <a:r>
              <a:rPr lang="en-US" dirty="0" smtClean="0"/>
              <a:t>Protons(+) –  	</a:t>
            </a:r>
            <a:r>
              <a:rPr lang="en-US" dirty="0"/>
              <a:t> </a:t>
            </a:r>
            <a:r>
              <a:rPr lang="en-US" dirty="0" smtClean="0"/>
              <a:t>      7. Atomic Mass – </a:t>
            </a:r>
          </a:p>
          <a:p>
            <a:pPr marL="514350" indent="-514350">
              <a:buFontTx/>
              <a:buAutoNum type="arabicPeriod"/>
            </a:pPr>
            <a:r>
              <a:rPr lang="en-US" dirty="0" smtClean="0"/>
              <a:t>2. Neutrons –  	       8. Atomic Mass – </a:t>
            </a:r>
          </a:p>
          <a:p>
            <a:pPr>
              <a:buNone/>
            </a:pPr>
            <a:r>
              <a:rPr lang="en-US" dirty="0" smtClean="0"/>
              <a:t>3. Electrons(-) –  </a:t>
            </a:r>
          </a:p>
          <a:p>
            <a:pPr>
              <a:buNone/>
            </a:pPr>
            <a:r>
              <a:rPr lang="en-US" dirty="0" smtClean="0"/>
              <a:t>4. Atomic Number –  </a:t>
            </a:r>
          </a:p>
          <a:p>
            <a:pPr marL="514350" indent="-514350">
              <a:buAutoNum type="arabicPeriod" startAt="5"/>
            </a:pPr>
            <a:r>
              <a:rPr lang="en-US" dirty="0" smtClean="0"/>
              <a:t>Mass Number –  </a:t>
            </a:r>
          </a:p>
          <a:p>
            <a:pPr marL="514350" indent="-514350">
              <a:buAutoNum type="arabicPeriod" startAt="5"/>
            </a:pPr>
            <a:r>
              <a:rPr lang="en-US" dirty="0" smtClean="0"/>
              <a:t>Isotopes – 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This in Your Notes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810000" y="1981200"/>
            <a:ext cx="19050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1905000"/>
            <a:ext cx="1295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</a:t>
            </a:r>
          </a:p>
          <a:p>
            <a:pPr algn="ctr"/>
            <a:r>
              <a:rPr lang="en-US" sz="4000" dirty="0" smtClean="0"/>
              <a:t>O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Oxygen</a:t>
            </a:r>
          </a:p>
          <a:p>
            <a:pPr algn="ctr"/>
            <a:r>
              <a:rPr lang="en-US" dirty="0" smtClean="0"/>
              <a:t>15.98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4953000" y="2133600"/>
            <a:ext cx="11430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105400" y="2667000"/>
            <a:ext cx="13716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0800000">
            <a:off x="2133600" y="3505200"/>
            <a:ext cx="1981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>
            <a:off x="3124200" y="3886200"/>
            <a:ext cx="1219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752600" y="4191000"/>
            <a:ext cx="632460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P= </a:t>
            </a:r>
            <a:r>
              <a:rPr lang="en-US" dirty="0" smtClean="0"/>
              <a:t>_______   </a:t>
            </a:r>
            <a:r>
              <a:rPr lang="en-US" b="1" dirty="0" smtClean="0"/>
              <a:t>N= </a:t>
            </a:r>
            <a:r>
              <a:rPr lang="en-US" dirty="0" smtClean="0"/>
              <a:t>_______   </a:t>
            </a:r>
            <a:r>
              <a:rPr lang="en-US" b="1" dirty="0" smtClean="0"/>
              <a:t>E= </a:t>
            </a:r>
            <a:r>
              <a:rPr lang="en-US" dirty="0" smtClean="0"/>
              <a:t>_______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1905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Number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77000" y="2438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 Symbol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3200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371600" y="3657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Atoms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>
                <a:latin typeface="Comic Sans MS" pitchFamily="66" charset="0"/>
              </a:rPr>
              <a:t>Smallest possible unit into which matter can be divided, while still maintaining its properties.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Made up of: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protons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neutrons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electrons</a:t>
            </a:r>
          </a:p>
          <a:p>
            <a:pPr>
              <a:lnSpc>
                <a:spcPct val="80000"/>
              </a:lnSpc>
            </a:pPr>
            <a:r>
              <a:rPr lang="en-US" sz="2200">
                <a:latin typeface="Comic Sans MS" pitchFamily="66" charset="0"/>
              </a:rPr>
              <a:t>The solar system is commonly used as an analogy to describe the structure of an atom</a:t>
            </a:r>
            <a:r>
              <a:rPr lang="en-US" sz="240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>
              <a:latin typeface="Comic Sans MS" pitchFamily="66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410200" y="3352800"/>
            <a:ext cx="3219450" cy="971550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omic Sans MS" pitchFamily="66" charset="0"/>
              </a:rPr>
              <a:t>For example, what is the </a:t>
            </a:r>
          </a:p>
          <a:p>
            <a:pPr algn="ctr"/>
            <a:r>
              <a:rPr lang="en-US" sz="1400">
                <a:latin typeface="Comic Sans MS" pitchFamily="66" charset="0"/>
              </a:rPr>
              <a:t>smallest possible unit </a:t>
            </a:r>
          </a:p>
          <a:p>
            <a:pPr algn="ctr"/>
            <a:r>
              <a:rPr lang="en-US" sz="1400">
                <a:latin typeface="Comic Sans MS" pitchFamily="66" charset="0"/>
              </a:rPr>
              <a:t>into which a long essay can be </a:t>
            </a:r>
          </a:p>
          <a:p>
            <a:pPr algn="ctr"/>
            <a:r>
              <a:rPr lang="en-US" sz="1400">
                <a:latin typeface="Comic Sans MS" pitchFamily="66" charset="0"/>
              </a:rPr>
              <a:t>divided and still have some meaning?</a:t>
            </a:r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 flipH="1" flipV="1">
            <a:off x="3733800" y="37338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 flipH="1">
            <a:off x="3429000" y="4038600"/>
            <a:ext cx="1981200" cy="152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H="1">
            <a:off x="4419600" y="4343400"/>
            <a:ext cx="990600" cy="152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5" name="Oval 67"/>
          <p:cNvSpPr>
            <a:spLocks noChangeArrowheads="1"/>
          </p:cNvSpPr>
          <p:nvPr/>
        </p:nvSpPr>
        <p:spPr bwMode="auto">
          <a:xfrm>
            <a:off x="6781800" y="3505200"/>
            <a:ext cx="228600" cy="228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000" b="1"/>
              <a:t>+</a:t>
            </a:r>
          </a:p>
        </p:txBody>
      </p:sp>
      <p:sp>
        <p:nvSpPr>
          <p:cNvPr id="2116" name="Oval 68"/>
          <p:cNvSpPr>
            <a:spLocks noChangeArrowheads="1"/>
          </p:cNvSpPr>
          <p:nvPr/>
        </p:nvSpPr>
        <p:spPr bwMode="auto">
          <a:xfrm>
            <a:off x="6934200" y="3810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117" name="Oval 69"/>
          <p:cNvSpPr>
            <a:spLocks noChangeArrowheads="1"/>
          </p:cNvSpPr>
          <p:nvPr/>
        </p:nvSpPr>
        <p:spPr bwMode="auto">
          <a:xfrm>
            <a:off x="7010400" y="4191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 b="1"/>
              <a:t>-</a:t>
            </a:r>
          </a:p>
        </p:txBody>
      </p:sp>
      <p:sp>
        <p:nvSpPr>
          <p:cNvPr id="2130" name="Oval 82"/>
          <p:cNvSpPr>
            <a:spLocks noChangeArrowheads="1"/>
          </p:cNvSpPr>
          <p:nvPr/>
        </p:nvSpPr>
        <p:spPr bwMode="auto">
          <a:xfrm>
            <a:off x="2362200" y="3810000"/>
            <a:ext cx="579438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129" name="Oval 81"/>
          <p:cNvSpPr>
            <a:spLocks noChangeArrowheads="1"/>
          </p:cNvSpPr>
          <p:nvPr/>
        </p:nvSpPr>
        <p:spPr bwMode="auto">
          <a:xfrm>
            <a:off x="2209800" y="32766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2370138" y="3048000"/>
            <a:ext cx="579437" cy="59848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2852738" y="3048000"/>
            <a:ext cx="579437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3048000" y="3429000"/>
            <a:ext cx="579438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2209800" y="3575050"/>
            <a:ext cx="579438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2819400" y="38100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75" name="Oval 27"/>
          <p:cNvSpPr>
            <a:spLocks noChangeArrowheads="1"/>
          </p:cNvSpPr>
          <p:nvPr/>
        </p:nvSpPr>
        <p:spPr bwMode="auto">
          <a:xfrm>
            <a:off x="2819400" y="2667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2895600" y="4648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06" name="Oval 58"/>
          <p:cNvSpPr>
            <a:spLocks noChangeArrowheads="1"/>
          </p:cNvSpPr>
          <p:nvPr/>
        </p:nvSpPr>
        <p:spPr bwMode="auto">
          <a:xfrm>
            <a:off x="1143000" y="3429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4419600" y="3505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28" name="Oval 80"/>
          <p:cNvSpPr>
            <a:spLocks noChangeArrowheads="1"/>
          </p:cNvSpPr>
          <p:nvPr/>
        </p:nvSpPr>
        <p:spPr bwMode="auto">
          <a:xfrm>
            <a:off x="2514600" y="37338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70" name="Oval 22"/>
          <p:cNvSpPr>
            <a:spLocks noChangeArrowheads="1"/>
          </p:cNvSpPr>
          <p:nvPr/>
        </p:nvSpPr>
        <p:spPr bwMode="auto">
          <a:xfrm>
            <a:off x="2627313" y="3470275"/>
            <a:ext cx="579437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132" name="Oval 84"/>
          <p:cNvSpPr>
            <a:spLocks noChangeArrowheads="1"/>
          </p:cNvSpPr>
          <p:nvPr/>
        </p:nvSpPr>
        <p:spPr bwMode="auto">
          <a:xfrm>
            <a:off x="1219200" y="2057400"/>
            <a:ext cx="33528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3" name="Oval 85"/>
          <p:cNvSpPr>
            <a:spLocks noChangeArrowheads="1"/>
          </p:cNvSpPr>
          <p:nvPr/>
        </p:nvSpPr>
        <p:spPr bwMode="auto">
          <a:xfrm>
            <a:off x="1905000" y="2743200"/>
            <a:ext cx="1981200" cy="1981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0556 C 0.06354 -0.00556 0.1125 0.05793 0.1125 0.13624 C 0.1125 0.21432 0.06354 0.27804 0.00417 0.27804 C -0.05573 0.27804 -0.10417 0.21432 -0.10417 0.13624 C -0.10417 0.05793 -0.05573 -0.00556 0.00417 -0.00556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29472 C 0.05764 -0.29472 0.10833 -0.23008 0.10833 -0.15014 C 0.10833 -0.07044 0.05764 -0.00556 -0.00417 -0.00556 C -0.06632 -0.00556 -0.11667 -0.07044 -0.11667 -0.15014 C -0.11667 -0.23008 -0.06632 -0.29472 -0.00417 -0.29472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17 -0.20575 C -0.07812 -0.20575 0.00417 -0.09871 0.00417 0.03336 C 0.00417 0.16473 -0.07812 0.27247 -0.17917 0.27247 C -0.28038 0.27247 -0.3625 0.16473 -0.3625 0.03336 C -0.3625 -0.09871 -0.28038 -0.20575 -0.17917 -0.20575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17 -0.19462 C 0.28021 -0.19462 0.3625 -0.08758 0.3625 0.04449 C 0.3625 0.17586 0.28021 0.2836 0.17917 0.2836 C 0.07795 0.2836 -0.00417 0.17586 -0.00417 0.04449 C -0.00417 -0.08758 0.07795 -0.19462 0.17917 -0.19462 Z " pathEditMode="relative" rAng="0" ptsTypes="fffff">
                                      <p:cBhvr>
                                        <p:cTn id="12" dur="9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10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1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uiExpand="1" build="p"/>
      <p:bldP spid="2063" grpId="0" animBg="1"/>
      <p:bldP spid="2063" grpId="1" animBg="1"/>
      <p:bldP spid="2112" grpId="0" animBg="1"/>
      <p:bldP spid="2112" grpId="1" animBg="1"/>
      <p:bldP spid="2113" grpId="0" animBg="1"/>
      <p:bldP spid="2113" grpId="1" animBg="1"/>
      <p:bldP spid="2114" grpId="0" animBg="1"/>
      <p:bldP spid="2114" grpId="1" animBg="1"/>
      <p:bldP spid="2115" grpId="0" animBg="1"/>
      <p:bldP spid="2116" grpId="0" animBg="1"/>
      <p:bldP spid="2117" grpId="0" animBg="1"/>
      <p:bldP spid="2075" grpId="0" animBg="1"/>
      <p:bldP spid="2091" grpId="0" animBg="1"/>
      <p:bldP spid="2106" grpId="0" animBg="1"/>
      <p:bldP spid="2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Atoms are so small that…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40386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>
                <a:latin typeface="Comic Sans MS" pitchFamily="66" charset="0"/>
              </a:rPr>
              <a:t>it would take a stack of about 50,000 aluminum atoms to equal the thickness of a sheet of aluminum foil from your kitchen.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Comic Sans MS" pitchFamily="66" charset="0"/>
              </a:rPr>
              <a:t>if you could enlarge a penny until it was as wide as the US, each of its atoms would be only about 3 cm in diameter – about the size of a ping-pong ball 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Comic Sans MS" pitchFamily="66" charset="0"/>
              </a:rPr>
              <a:t>a human hair is about 1 million carbon atoms wide. 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Comic Sans MS" pitchFamily="66" charset="0"/>
              </a:rPr>
              <a:t>a typical human cell contains roughly 1 trillion atoms.</a:t>
            </a:r>
          </a:p>
          <a:p>
            <a:pPr>
              <a:lnSpc>
                <a:spcPct val="80000"/>
              </a:lnSpc>
            </a:pPr>
            <a:r>
              <a:rPr lang="en-US" sz="1800">
                <a:solidFill>
                  <a:srgbClr val="000000"/>
                </a:solidFill>
                <a:latin typeface="Comic Sans MS" pitchFamily="66" charset="0"/>
              </a:rPr>
              <a:t>a speck of dust might contain 3x10</a:t>
            </a:r>
            <a:r>
              <a:rPr lang="en-US" sz="1800" baseline="30000">
                <a:solidFill>
                  <a:srgbClr val="000000"/>
                </a:solidFill>
                <a:latin typeface="Comic Sans MS" pitchFamily="66" charset="0"/>
              </a:rPr>
              <a:t>12</a:t>
            </a:r>
            <a:r>
              <a:rPr lang="en-US" sz="1800">
                <a:solidFill>
                  <a:srgbClr val="000000"/>
                </a:solidFill>
                <a:latin typeface="Comic Sans MS" pitchFamily="66" charset="0"/>
              </a:rPr>
              <a:t> (3 trillion) atoms.</a:t>
            </a:r>
            <a:r>
              <a:rPr lang="en-US" sz="180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1800">
                <a:latin typeface="Comic Sans MS" pitchFamily="66" charset="0"/>
              </a:rPr>
              <a:t>it would take you around 500 years to count the number of atoms in a grain of salt.</a:t>
            </a:r>
          </a:p>
          <a:p>
            <a:pPr>
              <a:lnSpc>
                <a:spcPct val="80000"/>
              </a:lnSpc>
            </a:pPr>
            <a:endParaRPr lang="en-US" sz="1800">
              <a:latin typeface="Comic Sans MS" pitchFamily="66" charset="0"/>
            </a:endParaRPr>
          </a:p>
        </p:txBody>
      </p:sp>
      <p:pic>
        <p:nvPicPr>
          <p:cNvPr id="93194" name="Picture 10" descr="MCBS00590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0"/>
            <a:ext cx="750888" cy="762000"/>
          </a:xfrm>
          <a:prstGeom prst="rect">
            <a:avLst/>
          </a:prstGeom>
          <a:noFill/>
        </p:spPr>
      </p:pic>
      <p:pic>
        <p:nvPicPr>
          <p:cNvPr id="93196" name="Picture 12" descr="MMj0336625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3626" flipH="1">
            <a:off x="6248400" y="5562600"/>
            <a:ext cx="800100" cy="857250"/>
          </a:xfrm>
          <a:prstGeom prst="rect">
            <a:avLst/>
          </a:prstGeom>
          <a:noFill/>
        </p:spPr>
      </p:pic>
      <p:pic>
        <p:nvPicPr>
          <p:cNvPr id="93197" name="Picture 13" descr="MCBD20088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343400"/>
            <a:ext cx="714375" cy="762000"/>
          </a:xfrm>
          <a:prstGeom prst="rect">
            <a:avLst/>
          </a:prstGeom>
          <a:noFill/>
        </p:spPr>
      </p:pic>
      <p:sp>
        <p:nvSpPr>
          <p:cNvPr id="93193" name="Oval 9"/>
          <p:cNvSpPr>
            <a:spLocks noChangeArrowheads="1"/>
          </p:cNvSpPr>
          <p:nvPr/>
        </p:nvSpPr>
        <p:spPr bwMode="auto">
          <a:xfrm>
            <a:off x="5562600" y="2819400"/>
            <a:ext cx="228600" cy="2286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3212" name="Group 28"/>
          <p:cNvGrpSpPr>
            <a:grpSpLocks/>
          </p:cNvGrpSpPr>
          <p:nvPr/>
        </p:nvGrpSpPr>
        <p:grpSpPr bwMode="auto">
          <a:xfrm>
            <a:off x="5486400" y="1752600"/>
            <a:ext cx="1393825" cy="1081088"/>
            <a:chOff x="3594" y="1113"/>
            <a:chExt cx="991" cy="769"/>
          </a:xfrm>
        </p:grpSpPr>
        <p:pic>
          <p:nvPicPr>
            <p:cNvPr id="93191" name="Picture 7" descr="Imag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94" y="1113"/>
              <a:ext cx="975" cy="72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3198" name="Rectangle 14"/>
            <p:cNvSpPr>
              <a:spLocks noChangeArrowheads="1"/>
            </p:cNvSpPr>
            <p:nvPr/>
          </p:nvSpPr>
          <p:spPr bwMode="auto">
            <a:xfrm>
              <a:off x="3648" y="1720"/>
              <a:ext cx="937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900">
                  <a:hlinkClick r:id="rId6"/>
                </a:rPr>
                <a:t>www.deckersfoods.com</a:t>
              </a:r>
              <a:r>
                <a:rPr lang="en-US" sz="900"/>
                <a:t> </a:t>
              </a:r>
            </a:p>
          </p:txBody>
        </p:sp>
      </p:grp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4876800" y="4038600"/>
            <a:ext cx="2439988" cy="3175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C-C-C-C-C-… + 999,995 more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6553200" y="4572000"/>
            <a:ext cx="1433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</a:rPr>
              <a:t>1 trillion atoms </a:t>
            </a:r>
            <a:r>
              <a:rPr lang="en-US" sz="1200">
                <a:latin typeface="Comic Sans MS" pitchFamily="66" charset="0"/>
                <a:sym typeface="Wingdings" pitchFamily="2" charset="2"/>
              </a:rPr>
              <a:t></a:t>
            </a:r>
            <a:endParaRPr lang="en-US" sz="1200">
              <a:latin typeface="Comic Sans MS" pitchFamily="66" charset="0"/>
            </a:endParaRP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4724400" y="5105400"/>
            <a:ext cx="2349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/>
              <a:t>. </a:t>
            </a:r>
            <a:endParaRPr lang="en-US" sz="2000"/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4876800" y="5157788"/>
            <a:ext cx="3130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  <a:sym typeface="Wingdings" pitchFamily="2" charset="2"/>
              </a:rPr>
              <a:t>Is made of approximately 3 trillion atoms</a:t>
            </a:r>
            <a:endParaRPr lang="en-US" sz="1200">
              <a:latin typeface="Comic Sans MS" pitchFamily="66" charset="0"/>
            </a:endParaRPr>
          </a:p>
        </p:txBody>
      </p:sp>
      <p:sp>
        <p:nvSpPr>
          <p:cNvPr id="93213" name="Oval 29"/>
          <p:cNvSpPr>
            <a:spLocks noChangeArrowheads="1"/>
          </p:cNvSpPr>
          <p:nvPr/>
        </p:nvSpPr>
        <p:spPr bwMode="auto">
          <a:xfrm>
            <a:off x="6324600" y="62484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4191000" y="6172200"/>
            <a:ext cx="21097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</a:rPr>
              <a:t>    Just one of these grains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0" fill="hold"/>
                                        <p:tgtEl>
                                          <p:spTgt spid="93194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70806E-6 L 0.08229 0.01459 L 0.14375 0.09615 L 0.22622 0.00949 L 0.35503 -0.03383 L 0.4375 -0.03615 " pathEditMode="relative" rAng="0" ptsTypes="AAAAAA">
                                      <p:cBhvr>
                                        <p:cTn id="29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932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93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9320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3" grpId="0" animBg="1"/>
      <p:bldP spid="93193" grpId="1" animBg="1"/>
      <p:bldP spid="93202" grpId="0" uiExpand="1" build="allAtOnce" animBg="1"/>
      <p:bldP spid="93204" grpId="0"/>
      <p:bldP spid="93205" grpId="1"/>
      <p:bldP spid="93207" grpId="0"/>
      <p:bldP spid="93213" grpId="0" animBg="1"/>
      <p:bldP spid="932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Let’s Experiment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In order to try to gain an idea of how small an atom really is, you will complete the following activity.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800">
              <a:latin typeface="Comic Sans MS" pitchFamily="66" charset="0"/>
            </a:endParaRP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Cut a strip of 11 in. paper in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Discard one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Cut the remaining piece in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Continue cutting and discarding the strips as many times as you can.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Make all cuts parallel to the first one. When the width gets longer than the length, you may cut off the excess, but that does not count as a cut.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</p:txBody>
      </p:sp>
      <p:pic>
        <p:nvPicPr>
          <p:cNvPr id="101380" name="Picture 4" descr="j02834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546934">
            <a:off x="9144000" y="5638800"/>
            <a:ext cx="904875" cy="904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6994E-6 L -1.00781 0.00069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Results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25908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How many cuts were you able to make?</a:t>
            </a:r>
          </a:p>
          <a:p>
            <a:r>
              <a:rPr lang="en-US">
                <a:latin typeface="Comic Sans MS" pitchFamily="66" charset="0"/>
              </a:rPr>
              <a:t>Do you think you could keep cutting the paper forever?  Why or why not?  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905000" y="4724400"/>
            <a:ext cx="5715000" cy="121602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You would have to cut the paper in half around thirty-one (31) times to get to the size of any atom.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828800" y="6070600"/>
            <a:ext cx="5919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  <a:hlinkClick r:id="rId2"/>
              </a:rPr>
              <a:t>http://www.miamisci.org/af/sln/phantom/papercutting.html</a:t>
            </a:r>
            <a:r>
              <a:rPr lang="en-US" sz="160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uiExpand="1" build="p"/>
      <p:bldP spid="102404" grpId="0" animBg="1"/>
      <p:bldP spid="102404" grpId="1" animBg="1"/>
      <p:bldP spid="1024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Protons (+)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3962400" cy="44958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Positively charged particles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Help make up the nucleus of the atom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Help identify the atom (could be considered an atom’s DNA)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Equal to the atomic number of the atom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Contribute to the atomic mass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Comic Sans MS" pitchFamily="66" charset="0"/>
              </a:rPr>
              <a:t>Equal to the number of electrons</a:t>
            </a:r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486400" y="4114800"/>
            <a:ext cx="2209800" cy="2209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grpSp>
        <p:nvGrpSpPr>
          <p:cNvPr id="7426" name="Group 258"/>
          <p:cNvGrpSpPr>
            <a:grpSpLocks/>
          </p:cNvGrpSpPr>
          <p:nvPr/>
        </p:nvGrpSpPr>
        <p:grpSpPr bwMode="auto">
          <a:xfrm>
            <a:off x="6096000" y="1752600"/>
            <a:ext cx="2400300" cy="1905000"/>
            <a:chOff x="3840" y="1104"/>
            <a:chExt cx="1512" cy="1200"/>
          </a:xfrm>
        </p:grpSpPr>
        <p:sp>
          <p:nvSpPr>
            <p:cNvPr id="7399" name="Oval 231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0" name="Oval 232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1" name="Oval 233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2" name="Oval 234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3" name="Oval 235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4" name="Oval 236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5" name="Oval 237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6" name="Oval 238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7" name="Oval 239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7408" name="Group 240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7409" name="Oval 241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7410" name="Oval 242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1" name="Oval 243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7412" name="Oval 244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3" name="Oval 245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4" name="Oval 246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7415" name="Oval 247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6" name="Oval 248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7" name="Oval 249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8" name="Oval 250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9" name="Oval 251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0" name="Oval 252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1" name="Oval 253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2" name="Oval 254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3" name="Oval 255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7425" name="Line 257"/>
          <p:cNvSpPr>
            <a:spLocks noChangeShapeType="1"/>
          </p:cNvSpPr>
          <p:nvPr/>
        </p:nvSpPr>
        <p:spPr bwMode="auto">
          <a:xfrm flipH="1">
            <a:off x="6858000" y="2895600"/>
            <a:ext cx="3810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427" name="Oval 259"/>
          <p:cNvSpPr>
            <a:spLocks noChangeArrowheads="1"/>
          </p:cNvSpPr>
          <p:nvPr/>
        </p:nvSpPr>
        <p:spPr bwMode="auto">
          <a:xfrm>
            <a:off x="6705600" y="21336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28" name="Oval 260"/>
          <p:cNvSpPr>
            <a:spLocks noChangeArrowheads="1"/>
          </p:cNvSpPr>
          <p:nvPr/>
        </p:nvSpPr>
        <p:spPr bwMode="auto">
          <a:xfrm>
            <a:off x="6096000" y="16002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animBg="1"/>
      <p:bldP spid="74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Neutrons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2133600"/>
            <a:ext cx="3505200" cy="35814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700">
                <a:latin typeface="Comic Sans MS" pitchFamily="66" charset="0"/>
              </a:rPr>
              <a:t>Neutral particles; have </a:t>
            </a:r>
            <a:r>
              <a:rPr lang="en-US" sz="2700">
                <a:latin typeface="Comic Sans MS" pitchFamily="66" charset="0"/>
                <a:sym typeface="Wingdings" pitchFamily="2" charset="2"/>
              </a:rPr>
              <a:t>no electric charge</a:t>
            </a:r>
            <a:endParaRPr lang="en-US" sz="270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700">
                <a:latin typeface="Comic Sans MS" pitchFamily="66" charset="0"/>
              </a:rPr>
              <a:t>Help make up the nucleus of the atom</a:t>
            </a:r>
          </a:p>
          <a:p>
            <a:pPr>
              <a:lnSpc>
                <a:spcPct val="90000"/>
              </a:lnSpc>
            </a:pPr>
            <a:r>
              <a:rPr lang="en-US" sz="2700">
                <a:latin typeface="Comic Sans MS" pitchFamily="66" charset="0"/>
              </a:rPr>
              <a:t>Contribute to the atomic mass </a:t>
            </a: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2438400" y="4191000"/>
            <a:ext cx="2209800" cy="2209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219200" y="1828800"/>
            <a:ext cx="2400300" cy="1905000"/>
            <a:chOff x="3840" y="1104"/>
            <a:chExt cx="1512" cy="1200"/>
          </a:xfrm>
        </p:grpSpPr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8210" name="Group 18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8211" name="Oval 19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5" name="Oval 23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6" name="Oval 2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8217" name="Oval 25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0" name="Oval 28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1" name="Oval 29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4" name="Oval 32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5" name="Oval 33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2514600" y="3048000"/>
            <a:ext cx="3048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1828800" y="22098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8" name="Oval 36"/>
          <p:cNvSpPr>
            <a:spLocks noChangeArrowheads="1"/>
          </p:cNvSpPr>
          <p:nvPr/>
        </p:nvSpPr>
        <p:spPr bwMode="auto">
          <a:xfrm>
            <a:off x="1219200" y="1676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Electrons (-)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4114800" cy="46482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Negatively charged particles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Found outside the nucleus of the atom, in the electron orbits/levels; each orbit/level can hold a maximum number of electrons </a:t>
            </a:r>
            <a:r>
              <a:rPr lang="en-US" sz="1600">
                <a:latin typeface="Comic Sans MS" pitchFamily="66" charset="0"/>
              </a:rPr>
              <a:t>( 1</a:t>
            </a:r>
            <a:r>
              <a:rPr lang="en-US" sz="1600" baseline="30000">
                <a:latin typeface="Comic Sans MS" pitchFamily="66" charset="0"/>
              </a:rPr>
              <a:t>st</a:t>
            </a:r>
            <a:r>
              <a:rPr lang="en-US" sz="1600">
                <a:latin typeface="Comic Sans MS" pitchFamily="66" charset="0"/>
              </a:rPr>
              <a:t> = 2, 2</a:t>
            </a:r>
            <a:r>
              <a:rPr lang="en-US" sz="1600" baseline="30000">
                <a:latin typeface="Comic Sans MS" pitchFamily="66" charset="0"/>
              </a:rPr>
              <a:t>nd</a:t>
            </a:r>
            <a:r>
              <a:rPr lang="en-US" sz="1600">
                <a:latin typeface="Comic Sans MS" pitchFamily="66" charset="0"/>
              </a:rPr>
              <a:t> = 8, 3</a:t>
            </a:r>
            <a:r>
              <a:rPr lang="en-US" sz="1600" baseline="30000">
                <a:latin typeface="Comic Sans MS" pitchFamily="66" charset="0"/>
              </a:rPr>
              <a:t>rd</a:t>
            </a:r>
            <a:r>
              <a:rPr lang="en-US" sz="1600">
                <a:latin typeface="Comic Sans MS" pitchFamily="66" charset="0"/>
              </a:rPr>
              <a:t> = 8 or 18, etc…)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Move so rapidly around the nucleus that they create an electron cloud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Mass is insignificant when compared to protons and neutrons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Equal to the number of protons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Comic Sans MS" pitchFamily="66" charset="0"/>
              </a:rPr>
              <a:t>Involved in the formation of chemical bonds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6248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-</a:t>
            </a:r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6096000" y="1828800"/>
            <a:ext cx="2400300" cy="1905000"/>
            <a:chOff x="3840" y="1104"/>
            <a:chExt cx="1512" cy="1200"/>
          </a:xfrm>
        </p:grpSpPr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9" name="Oval 13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30" name="Oval 14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1" name="Oval 15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2" name="Oval 16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3" name="Oval 17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9234" name="Group 18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9235" name="Oval 19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9236" name="Oval 20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37" name="Oval 21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9238" name="Oval 22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39" name="Oval 23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40" name="Oval 2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7" name="Oval 31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8" name="Oval 32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9" name="Oval 33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9250" name="Line 34"/>
          <p:cNvSpPr>
            <a:spLocks noChangeShapeType="1"/>
          </p:cNvSpPr>
          <p:nvPr/>
        </p:nvSpPr>
        <p:spPr bwMode="auto">
          <a:xfrm flipH="1">
            <a:off x="6705600" y="3352800"/>
            <a:ext cx="533400" cy="1295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251" name="Oval 35"/>
          <p:cNvSpPr>
            <a:spLocks noChangeArrowheads="1"/>
          </p:cNvSpPr>
          <p:nvPr/>
        </p:nvSpPr>
        <p:spPr bwMode="auto">
          <a:xfrm>
            <a:off x="6096000" y="1676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2" name="Oval 36"/>
          <p:cNvSpPr>
            <a:spLocks noChangeArrowheads="1"/>
          </p:cNvSpPr>
          <p:nvPr/>
        </p:nvSpPr>
        <p:spPr bwMode="auto">
          <a:xfrm>
            <a:off x="6705600" y="21336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50" grpId="0" animBg="1"/>
    </p:bld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8313</TotalTime>
  <Words>1336</Words>
  <Application>Microsoft Office PowerPoint</Application>
  <PresentationFormat>On-screen Show (4:3)</PresentationFormat>
  <Paragraphs>417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Notebook</vt:lpstr>
      <vt:lpstr>The Building Blocks of Matter:  Atoms</vt:lpstr>
      <vt:lpstr>Matter </vt:lpstr>
      <vt:lpstr>Atoms</vt:lpstr>
      <vt:lpstr>Atoms are so small that…</vt:lpstr>
      <vt:lpstr>Let’s Experiment </vt:lpstr>
      <vt:lpstr>Results</vt:lpstr>
      <vt:lpstr>Protons (+)</vt:lpstr>
      <vt:lpstr>Neutrons</vt:lpstr>
      <vt:lpstr>Electrons (-)</vt:lpstr>
      <vt:lpstr>Hydrogen (H) Atom</vt:lpstr>
      <vt:lpstr>Oxygen (O) Atom</vt:lpstr>
      <vt:lpstr>Sodium (Na) Atom</vt:lpstr>
      <vt:lpstr>The Atom’s “Center”  </vt:lpstr>
      <vt:lpstr>QUARKS</vt:lpstr>
      <vt:lpstr>Sub-Atomic Particles  Weight Comparison  (protons, neutrons, electrons)</vt:lpstr>
      <vt:lpstr>Sub-atomic Particles Size Comparison  (protons, neutrons, electrons, &amp; quarks)</vt:lpstr>
      <vt:lpstr>Atomic Number</vt:lpstr>
      <vt:lpstr>Mass Number</vt:lpstr>
      <vt:lpstr>Building Atoms</vt:lpstr>
      <vt:lpstr>Isotopes</vt:lpstr>
      <vt:lpstr>Atomic Mass</vt:lpstr>
      <vt:lpstr>Double Check Your Notes</vt:lpstr>
      <vt:lpstr>Draw This in Your 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Atom</dc:title>
  <dc:creator>John Jones</dc:creator>
  <cp:lastModifiedBy>Brandi</cp:lastModifiedBy>
  <cp:revision>115</cp:revision>
  <dcterms:created xsi:type="dcterms:W3CDTF">2002-07-22T21:49:01Z</dcterms:created>
  <dcterms:modified xsi:type="dcterms:W3CDTF">2011-08-19T01:15:30Z</dcterms:modified>
</cp:coreProperties>
</file>